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4.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5.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6.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7.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8.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9.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709" r:id="rId2"/>
    <p:sldMasterId id="2147483745" r:id="rId3"/>
    <p:sldMasterId id="2147483781" r:id="rId4"/>
    <p:sldMasterId id="2147483828" r:id="rId5"/>
    <p:sldMasterId id="2147483865" r:id="rId6"/>
    <p:sldMasterId id="2147483913" r:id="rId7"/>
    <p:sldMasterId id="2147483950" r:id="rId8"/>
    <p:sldMasterId id="2147483988" r:id="rId9"/>
    <p:sldMasterId id="2147484026" r:id="rId10"/>
  </p:sldMasterIdLst>
  <p:notesMasterIdLst>
    <p:notesMasterId r:id="rId28"/>
  </p:notesMasterIdLst>
  <p:handoutMasterIdLst>
    <p:handoutMasterId r:id="rId29"/>
  </p:handoutMasterIdLst>
  <p:sldIdLst>
    <p:sldId id="1127" r:id="rId11"/>
    <p:sldId id="274" r:id="rId12"/>
    <p:sldId id="1277" r:id="rId13"/>
    <p:sldId id="557" r:id="rId14"/>
    <p:sldId id="269" r:id="rId15"/>
    <p:sldId id="291" r:id="rId16"/>
    <p:sldId id="295" r:id="rId17"/>
    <p:sldId id="296" r:id="rId18"/>
    <p:sldId id="281" r:id="rId19"/>
    <p:sldId id="304" r:id="rId20"/>
    <p:sldId id="307" r:id="rId21"/>
    <p:sldId id="285" r:id="rId22"/>
    <p:sldId id="1304" r:id="rId23"/>
    <p:sldId id="1279" r:id="rId24"/>
    <p:sldId id="1132" r:id="rId25"/>
    <p:sldId id="1123" r:id="rId26"/>
    <p:sldId id="1302" r:id="rId2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E84"/>
    <a:srgbClr val="FF7E79"/>
    <a:srgbClr val="757575"/>
    <a:srgbClr val="8C88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49" autoAdjust="0"/>
    <p:restoredTop sz="96357" autoAdjust="0"/>
  </p:normalViewPr>
  <p:slideViewPr>
    <p:cSldViewPr snapToGrid="0" snapToObjects="1" showGuides="1">
      <p:cViewPr>
        <p:scale>
          <a:sx n="125" d="100"/>
          <a:sy n="125" d="100"/>
        </p:scale>
        <p:origin x="816" y="35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18" d="100"/>
        <a:sy n="118" d="100"/>
      </p:scale>
      <p:origin x="0" y="0"/>
    </p:cViewPr>
  </p:sorterViewPr>
  <p:notesViewPr>
    <p:cSldViewPr snapToGrid="0" snapToObjects="1" showGuides="1">
      <p:cViewPr varScale="1">
        <p:scale>
          <a:sx n="87" d="100"/>
          <a:sy n="87" d="100"/>
        </p:scale>
        <p:origin x="3904"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slideMaster" Target="slideMasters/slideMaster3.xml"/><Relationship Id="rId21" Type="http://schemas.openxmlformats.org/officeDocument/2006/relationships/slide" Target="slides/slide1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presProps" Target="presProps.xml"/><Relationship Id="rId8" Type="http://schemas.openxmlformats.org/officeDocument/2006/relationships/slideMaster" Target="slideMasters/slideMaster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3B1B1F9-D0CB-FF4D-BEE0-BED1F1FDA196}" type="datetimeFigureOut">
              <a:rPr lang="en-US" smtClean="0"/>
              <a:t>9/6/2019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BA3DDA-848E-4542-90FB-F9E770D81D8C}" type="slidenum">
              <a:rPr lang="en-US" smtClean="0"/>
              <a:t>‹#›</a:t>
            </a:fld>
            <a:endParaRPr lang="en-US"/>
          </a:p>
        </p:txBody>
      </p:sp>
    </p:spTree>
    <p:extLst>
      <p:ext uri="{BB962C8B-B14F-4D97-AF65-F5344CB8AC3E}">
        <p14:creationId xmlns:p14="http://schemas.microsoft.com/office/powerpoint/2010/main" val="1078373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9/6/2019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ibm.com/us-en/marketplace/change-and-configuration-management"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developer.ibm.com/mainframe/2017/07/07/sonarlint-integration-developer-z-system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E4EE35-7E4D-4843-9FF8-A345B33CFA63}" type="slidenum">
              <a:rPr lang="en-US" smtClean="0"/>
              <a:t>1</a:t>
            </a:fld>
            <a:endParaRPr lang="en-US"/>
          </a:p>
        </p:txBody>
      </p:sp>
    </p:spTree>
    <p:extLst>
      <p:ext uri="{BB962C8B-B14F-4D97-AF65-F5344CB8AC3E}">
        <p14:creationId xmlns:p14="http://schemas.microsoft.com/office/powerpoint/2010/main" val="746193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how they do unit testing </a:t>
            </a:r>
            <a:r>
              <a:rPr lang="mr-IN" dirty="0"/>
              <a:t>–</a:t>
            </a:r>
            <a:r>
              <a:rPr lang="en-US" dirty="0"/>
              <a:t> If no</a:t>
            </a:r>
            <a:r>
              <a:rPr lang="en-US" baseline="0" dirty="0"/>
              <a:t> answer talk about running the whole transaction and either putting displays or debugging to ensure that changed code is tested. Or else running a batch job and checking for a return code of zero. Ask if they have heard of </a:t>
            </a:r>
            <a:r>
              <a:rPr lang="en-US" baseline="0" dirty="0" err="1"/>
              <a:t>jUnit</a:t>
            </a:r>
            <a:r>
              <a:rPr lang="en-US" baseline="0" dirty="0"/>
              <a:t>, </a:t>
            </a:r>
            <a:r>
              <a:rPr lang="en-US" baseline="0" dirty="0" err="1"/>
              <a:t>Xunit</a:t>
            </a:r>
            <a:r>
              <a:rPr lang="en-US" baseline="0" dirty="0"/>
              <a:t>, test driven development. </a:t>
            </a:r>
            <a:r>
              <a:rPr lang="en-US" baseline="0" dirty="0" err="1"/>
              <a:t>Xunit</a:t>
            </a:r>
            <a:r>
              <a:rPr lang="en-US" baseline="0" dirty="0"/>
              <a:t> is a simple framework that can help in unit testing. So basically, you will write programs for testing your changes using the </a:t>
            </a:r>
            <a:r>
              <a:rPr lang="en-US" baseline="0" dirty="0" err="1"/>
              <a:t>xUnit</a:t>
            </a:r>
            <a:r>
              <a:rPr lang="en-US" baseline="0" dirty="0"/>
              <a:t> framework and you will be able to use the framework to run assertions automated fail/pass checks etc. </a:t>
            </a:r>
            <a:r>
              <a:rPr lang="en-US" baseline="0" dirty="0" err="1"/>
              <a:t>zUnit</a:t>
            </a:r>
            <a:r>
              <a:rPr lang="en-US" baseline="0" dirty="0"/>
              <a:t> is essentially based on </a:t>
            </a:r>
            <a:r>
              <a:rPr lang="en-US" baseline="0" dirty="0" err="1"/>
              <a:t>xUnit</a:t>
            </a:r>
            <a:r>
              <a:rPr lang="en-US" baseline="0" dirty="0"/>
              <a:t> framework. But instead of making the developers code the program, it generates a COBOL or PL1 test case program based on user input. So essentially, you will have a test case program for every program. This can be checked into the SCM that you are using. And these </a:t>
            </a:r>
            <a:r>
              <a:rPr lang="en-US" baseline="0" dirty="0" err="1"/>
              <a:t>testcase</a:t>
            </a:r>
            <a:r>
              <a:rPr lang="en-US" baseline="0" dirty="0"/>
              <a:t> programs will have unit tests. They can be modified and maintained like any other program. </a:t>
            </a:r>
            <a:r>
              <a:rPr lang="en-US" baseline="0" dirty="0" err="1"/>
              <a:t>zUnit</a:t>
            </a:r>
            <a:r>
              <a:rPr lang="en-US" baseline="0" dirty="0"/>
              <a:t> also allows you to mock your program calls. So lets say you have to test a paragraph in a program but there is a program call before this paragraph and your paragraph is never reached because of data issues with this external call. </a:t>
            </a:r>
            <a:r>
              <a:rPr lang="en-US" baseline="0" dirty="0" err="1"/>
              <a:t>zUnit</a:t>
            </a:r>
            <a:r>
              <a:rPr lang="en-US" baseline="0" dirty="0"/>
              <a:t> allows you to mock all such calls so that you can test just your program logic. In the distributed world, whenever a java method or class is changed, there are a bunch of </a:t>
            </a:r>
            <a:r>
              <a:rPr lang="en-US" baseline="0" dirty="0" err="1"/>
              <a:t>jUnit</a:t>
            </a:r>
            <a:r>
              <a:rPr lang="en-US" baseline="0" dirty="0"/>
              <a:t> test cases that are invoked. This is the unit test automation that we’d like to bring with </a:t>
            </a:r>
            <a:r>
              <a:rPr lang="en-US" baseline="0" dirty="0" err="1"/>
              <a:t>zUnit</a:t>
            </a:r>
            <a:r>
              <a:rPr lang="en-US" baseline="0" dirty="0"/>
              <a:t>. </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10</a:t>
            </a:fld>
            <a:endParaRPr lang="en-US"/>
          </a:p>
        </p:txBody>
      </p:sp>
    </p:spTree>
    <p:extLst>
      <p:ext uri="{BB962C8B-B14F-4D97-AF65-F5344CB8AC3E}">
        <p14:creationId xmlns:p14="http://schemas.microsoft.com/office/powerpoint/2010/main" val="2726430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Integration and Regression testing</a:t>
            </a:r>
            <a:r>
              <a:rPr lang="en-US" baseline="0" dirty="0"/>
              <a:t> space, we have the Rational Test Workbench with performance tester and the Virtualization that we spoke about earlier</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11</a:t>
            </a:fld>
            <a:endParaRPr lang="en-US"/>
          </a:p>
        </p:txBody>
      </p:sp>
    </p:spTree>
    <p:extLst>
      <p:ext uri="{BB962C8B-B14F-4D97-AF65-F5344CB8AC3E}">
        <p14:creationId xmlns:p14="http://schemas.microsoft.com/office/powerpoint/2010/main" val="3870938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the ability to spin</a:t>
            </a:r>
            <a:r>
              <a:rPr lang="en-US" baseline="0" dirty="0"/>
              <a:t> up environments as and when required </a:t>
            </a:r>
            <a:r>
              <a:rPr lang="mr-IN" baseline="0" dirty="0"/>
              <a:t>–</a:t>
            </a:r>
            <a:r>
              <a:rPr lang="en-US" baseline="0" dirty="0"/>
              <a:t> It is very common in distributed systems to have environments more than that is necessary for your testing . </a:t>
            </a:r>
            <a:r>
              <a:rPr lang="en-US" baseline="0" dirty="0" err="1"/>
              <a:t>E.g</a:t>
            </a:r>
            <a:r>
              <a:rPr lang="en-US" baseline="0" dirty="0"/>
              <a:t> quote some of our product environments (200-300 servers??). But in the mainframe space, we still struggle with getting environments, we run into data issues - data corrupted by others using the shared </a:t>
            </a:r>
            <a:r>
              <a:rPr lang="en-US" baseline="0" dirty="0" err="1"/>
              <a:t>env</a:t>
            </a:r>
            <a:r>
              <a:rPr lang="en-US" baseline="0" dirty="0"/>
              <a:t>, choking of CPU cycles in Dev at the end of the month etc. Essentially, the concept of having a separate environment to test just your application changes is non-</a:t>
            </a:r>
            <a:r>
              <a:rPr lang="en-US" baseline="0" dirty="0" err="1"/>
              <a:t>existant</a:t>
            </a:r>
            <a:r>
              <a:rPr lang="en-US" baseline="0" dirty="0"/>
              <a:t>. </a:t>
            </a:r>
            <a:r>
              <a:rPr lang="en-US" baseline="0" dirty="0" err="1"/>
              <a:t>zD&amp;T</a:t>
            </a:r>
            <a:r>
              <a:rPr lang="en-US" baseline="0" dirty="0"/>
              <a:t> is a product that emulates the mainframe on an x86 and allows you to install the z/OS and the other software that run on Z on this system. There is no change in the software that is in </a:t>
            </a:r>
            <a:r>
              <a:rPr lang="en-US" baseline="0" dirty="0" err="1"/>
              <a:t>zD&amp;T</a:t>
            </a:r>
            <a:r>
              <a:rPr lang="en-US" baseline="0" dirty="0"/>
              <a:t>. CICS or DB2 does not come up with a different version it is the same software on Z that can be in </a:t>
            </a:r>
            <a:r>
              <a:rPr lang="en-US" baseline="0" dirty="0" err="1"/>
              <a:t>zD&amp;T</a:t>
            </a:r>
            <a:r>
              <a:rPr lang="en-US" baseline="0" dirty="0"/>
              <a:t>. </a:t>
            </a:r>
            <a:r>
              <a:rPr lang="en-US" baseline="0" dirty="0" err="1"/>
              <a:t>zD&amp;T</a:t>
            </a:r>
            <a:r>
              <a:rPr lang="en-US" baseline="0" dirty="0"/>
              <a:t> also comes with provisioning tools that allow you to select </a:t>
            </a:r>
            <a:r>
              <a:rPr lang="en-US" baseline="0" dirty="0" err="1"/>
              <a:t>applciation</a:t>
            </a:r>
            <a:r>
              <a:rPr lang="en-US" baseline="0" dirty="0"/>
              <a:t> images and provision them on to </a:t>
            </a:r>
            <a:r>
              <a:rPr lang="en-US" baseline="0" dirty="0" err="1"/>
              <a:t>linux</a:t>
            </a:r>
            <a:r>
              <a:rPr lang="en-US" baseline="0" dirty="0"/>
              <a:t> system </a:t>
            </a:r>
            <a:r>
              <a:rPr lang="mr-IN" baseline="0" dirty="0"/>
              <a:t>–</a:t>
            </a:r>
            <a:r>
              <a:rPr lang="en-US" baseline="0" dirty="0"/>
              <a:t> which could be on internal or public cloud or on a physical machine. So essentially, what you get is the capability to literally right click from </a:t>
            </a:r>
            <a:r>
              <a:rPr lang="en-US" baseline="0" dirty="0" err="1"/>
              <a:t>IDz</a:t>
            </a:r>
            <a:r>
              <a:rPr lang="en-US" baseline="0" dirty="0"/>
              <a:t> and provision a new image of your application in an x86 machine that can be used for your testing. We have customers who had to wait for days on </a:t>
            </a:r>
            <a:r>
              <a:rPr lang="mr-IN" baseline="0" dirty="0"/>
              <a:t>–</a:t>
            </a:r>
            <a:r>
              <a:rPr lang="en-US" baseline="0" dirty="0"/>
              <a:t> 1.5 months to be precise for a particular testing </a:t>
            </a:r>
            <a:r>
              <a:rPr lang="mr-IN" baseline="0" dirty="0"/>
              <a:t>–</a:t>
            </a:r>
            <a:r>
              <a:rPr lang="en-US" baseline="0" dirty="0"/>
              <a:t> because it required the shift of logical days And they couldn't</a:t>
            </a:r>
            <a:r>
              <a:rPr lang="mr-IN" baseline="0" dirty="0"/>
              <a:t>’</a:t>
            </a:r>
            <a:r>
              <a:rPr lang="en-US" baseline="0" dirty="0"/>
              <a:t>t just advance these days as it would impact everyone else. When they used an individual </a:t>
            </a:r>
            <a:r>
              <a:rPr lang="en-US" baseline="0" dirty="0" err="1"/>
              <a:t>zD&amp;T</a:t>
            </a:r>
            <a:r>
              <a:rPr lang="en-US" baseline="0" dirty="0"/>
              <a:t> system for their project, it gave them the ability to finish their testing in 8 days. Compare that to 1.5 months and then the number of such projects, </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12</a:t>
            </a:fld>
            <a:endParaRPr lang="en-US"/>
          </a:p>
        </p:txBody>
      </p:sp>
    </p:spTree>
    <p:extLst>
      <p:ext uri="{BB962C8B-B14F-4D97-AF65-F5344CB8AC3E}">
        <p14:creationId xmlns:p14="http://schemas.microsoft.com/office/powerpoint/2010/main" val="2052444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want to do is provide this pipeline as the automation framework for the DevOps transformation </a:t>
            </a:r>
          </a:p>
          <a:p>
            <a:r>
              <a:rPr lang="en-US" dirty="0"/>
              <a:t>Everyone is a developer </a:t>
            </a:r>
          </a:p>
          <a:p>
            <a:endParaRPr lang="en-US" dirty="0"/>
          </a:p>
          <a:p>
            <a:endParaRPr lang="en-US" dirty="0"/>
          </a:p>
        </p:txBody>
      </p:sp>
      <p:sp>
        <p:nvSpPr>
          <p:cNvPr id="4" name="Slide Number Placeholder 3"/>
          <p:cNvSpPr>
            <a:spLocks noGrp="1"/>
          </p:cNvSpPr>
          <p:nvPr>
            <p:ph type="sldNum" sz="quarter" idx="5"/>
          </p:nvPr>
        </p:nvSpPr>
        <p:spPr/>
        <p:txBody>
          <a:bodyPr/>
          <a:lstStyle/>
          <a:p>
            <a:fld id="{18D02FFD-07D4-5C4F-BD77-921008177348}" type="slidenum">
              <a:rPr lang="en-US" smtClean="0"/>
              <a:t>15</a:t>
            </a:fld>
            <a:endParaRPr lang="en-US"/>
          </a:p>
        </p:txBody>
      </p:sp>
    </p:spTree>
    <p:extLst>
      <p:ext uri="{BB962C8B-B14F-4D97-AF65-F5344CB8AC3E}">
        <p14:creationId xmlns:p14="http://schemas.microsoft.com/office/powerpoint/2010/main" val="1462937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Messages:</a:t>
            </a:r>
          </a:p>
          <a:p>
            <a:pPr marL="171450" indent="-171450">
              <a:buFont typeface="Arial" panose="020B0604020202020204" pitchFamily="34" charset="0"/>
              <a:buChar char="•"/>
            </a:pPr>
            <a:r>
              <a:rPr lang="en-US" dirty="0"/>
              <a:t>DevOps is not just Dev and Ops – it’s everyone and it’s all about culture.  </a:t>
            </a:r>
          </a:p>
          <a:p>
            <a:pPr marL="171450" indent="-171450">
              <a:buFont typeface="Arial" panose="020B0604020202020204" pitchFamily="34" charset="0"/>
              <a:buChar char="•"/>
            </a:pPr>
            <a:r>
              <a:rPr lang="en-US" dirty="0"/>
              <a:t>It does not matter what platform or environment you are building for it’s the same DevOps </a:t>
            </a:r>
          </a:p>
          <a:p>
            <a:pPr marL="171450" indent="-171450">
              <a:buFont typeface="Arial" panose="020B0604020202020204" pitchFamily="34" charset="0"/>
              <a:buChar char="•"/>
            </a:pPr>
            <a:r>
              <a:rPr lang="en-US" dirty="0"/>
              <a:t>You don’t get the improvement you need by making multiple different ways of working with boundaries in between </a:t>
            </a:r>
          </a:p>
          <a:p>
            <a:pPr marL="171450" indent="-171450">
              <a:buFont typeface="Arial" panose="020B0604020202020204" pitchFamily="34" charset="0"/>
              <a:buChar char="•"/>
            </a:pPr>
            <a:r>
              <a:rPr lang="en-US" dirty="0"/>
              <a:t>You need an enterprise strategy </a:t>
            </a:r>
          </a:p>
          <a:p>
            <a:pPr marL="171450" indent="-171450">
              <a:buFont typeface="Arial" panose="020B0604020202020204" pitchFamily="34" charset="0"/>
              <a:buChar char="•"/>
            </a:pPr>
            <a:r>
              <a:rPr lang="en-US" dirty="0"/>
              <a:t>It’s a continual improvement process, you are never done, it’s all about removing waste from the system and continuing to improve </a:t>
            </a:r>
          </a:p>
          <a:p>
            <a:pPr marL="171450" indent="-171450">
              <a:buFont typeface="Arial" panose="020B0604020202020204" pitchFamily="34" charset="0"/>
              <a:buChar char="•"/>
            </a:pPr>
            <a:r>
              <a:rPr lang="en-US" dirty="0"/>
              <a:t>DevOps is all about culture but technology supports it</a:t>
            </a:r>
          </a:p>
          <a:p>
            <a:pPr marL="171450" indent="-171450">
              <a:buFont typeface="Arial" panose="020B0604020202020204" pitchFamily="34" charset="0"/>
              <a:buChar char="•"/>
            </a:pPr>
            <a:r>
              <a:rPr lang="en-US" dirty="0"/>
              <a:t>DevOps is Lean and Agile brought together for a continuous improvement process end to end</a:t>
            </a:r>
          </a:p>
          <a:p>
            <a:pPr marL="171450" indent="-171450">
              <a:buFont typeface="Arial" panose="020B0604020202020204" pitchFamily="34" charset="0"/>
              <a:buChar char="•"/>
            </a:pPr>
            <a:r>
              <a:rPr lang="en-US" dirty="0"/>
              <a:t>Enterprise strategy is required such that all audit process can be implemented clearly across the organization </a:t>
            </a:r>
          </a:p>
          <a:p>
            <a:pPr marL="171450" indent="-171450">
              <a:buFont typeface="Arial" panose="020B0604020202020204" pitchFamily="34" charset="0"/>
              <a:buChar char="•"/>
            </a:pPr>
            <a:r>
              <a:rPr lang="en-US" dirty="0"/>
              <a:t>DevOps is culture but technology supports it – you need a defined pipeline to support the process </a:t>
            </a:r>
          </a:p>
        </p:txBody>
      </p:sp>
      <p:sp>
        <p:nvSpPr>
          <p:cNvPr id="4" name="Slide Number Placeholder 3"/>
          <p:cNvSpPr>
            <a:spLocks noGrp="1"/>
          </p:cNvSpPr>
          <p:nvPr>
            <p:ph type="sldNum" sz="quarter" idx="10"/>
          </p:nvPr>
        </p:nvSpPr>
        <p:spPr/>
        <p:txBody>
          <a:bodyPr/>
          <a:lstStyle/>
          <a:p>
            <a:fld id="{20AED143-1506-434C-B47D-CBF33F177BEB}" type="slidenum">
              <a:rPr lang="en-US" smtClean="0"/>
              <a:t>2</a:t>
            </a:fld>
            <a:endParaRPr lang="en-US"/>
          </a:p>
        </p:txBody>
      </p:sp>
    </p:spTree>
    <p:extLst>
      <p:ext uri="{BB962C8B-B14F-4D97-AF65-F5344CB8AC3E}">
        <p14:creationId xmlns:p14="http://schemas.microsoft.com/office/powerpoint/2010/main" val="1389281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the hybrid nature of our current and future state, most organizations still maintain separate tooling and processes for mainframe development.</a:t>
            </a:r>
          </a:p>
        </p:txBody>
      </p:sp>
      <p:sp>
        <p:nvSpPr>
          <p:cNvPr id="4" name="Slide Number Placeholder 3"/>
          <p:cNvSpPr>
            <a:spLocks noGrp="1"/>
          </p:cNvSpPr>
          <p:nvPr>
            <p:ph type="sldNum" sz="quarter" idx="10"/>
          </p:nvPr>
        </p:nvSpPr>
        <p:spPr/>
        <p:txBody>
          <a:bodyPr/>
          <a:lstStyle/>
          <a:p>
            <a:pPr marL="0" marR="0" lvl="0" indent="0" algn="r" defTabSz="931857" rtl="0" eaLnBrk="1" fontAlgn="auto" latinLnBrk="0" hangingPunct="1">
              <a:lnSpc>
                <a:spcPct val="100000"/>
              </a:lnSpc>
              <a:spcBef>
                <a:spcPts val="0"/>
              </a:spcBef>
              <a:spcAft>
                <a:spcPts val="0"/>
              </a:spcAft>
              <a:buClrTx/>
              <a:buSzTx/>
              <a:buFontTx/>
              <a:buNone/>
              <a:tabLst/>
              <a:defRPr/>
            </a:pPr>
            <a:fld id="{BC4F5E68-48AC-4A40-827A-736DD127914C}" type="slidenum">
              <a:rPr kumimoji="0" lang="en-US"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3185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1197582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Speaker: Phil</a:t>
            </a:r>
          </a:p>
          <a:p>
            <a:endParaRPr lang="en-US" dirty="0"/>
          </a:p>
        </p:txBody>
      </p:sp>
      <p:sp>
        <p:nvSpPr>
          <p:cNvPr id="4" name="Slide Number Placeholder 3"/>
          <p:cNvSpPr>
            <a:spLocks noGrp="1"/>
          </p:cNvSpPr>
          <p:nvPr>
            <p:ph type="sldNum" sz="quarter" idx="10"/>
          </p:nvPr>
        </p:nvSpPr>
        <p:spPr/>
        <p:txBody>
          <a:bodyPr/>
          <a:lstStyle/>
          <a:p>
            <a:pPr marL="0" marR="0" lvl="0" indent="0" algn="r" defTabSz="931857" rtl="0" eaLnBrk="1" fontAlgn="auto" latinLnBrk="0" hangingPunct="1">
              <a:lnSpc>
                <a:spcPct val="100000"/>
              </a:lnSpc>
              <a:spcBef>
                <a:spcPts val="0"/>
              </a:spcBef>
              <a:spcAft>
                <a:spcPts val="0"/>
              </a:spcAft>
              <a:buClrTx/>
              <a:buSzTx/>
              <a:buFontTx/>
              <a:buNone/>
              <a:tabLst/>
              <a:defRPr/>
            </a:pPr>
            <a:fld id="{BC4F5E68-48AC-4A40-827A-736DD127914C}" type="slidenum">
              <a:rPr kumimoji="0" lang="en-US" sz="1200" b="0" i="0" u="none" strike="noStrike" kern="1200" cap="none" spc="0" normalizeH="0" baseline="0" noProof="0" smtClean="0">
                <a:ln>
                  <a:noFill/>
                </a:ln>
                <a:solidFill>
                  <a:prstClr val="black"/>
                </a:solidFill>
                <a:effectLst/>
                <a:uLnTx/>
                <a:uFillTx/>
                <a:latin typeface="Arial" charset="0"/>
                <a:ea typeface="+mn-ea"/>
                <a:cs typeface="Arial" charset="0"/>
              </a:rPr>
              <a:pPr marL="0" marR="0" lvl="0" indent="0" algn="r" defTabSz="93185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charset="0"/>
              <a:ea typeface="+mn-ea"/>
              <a:cs typeface="Arial" charset="0"/>
            </a:endParaRPr>
          </a:p>
        </p:txBody>
      </p:sp>
    </p:spTree>
    <p:extLst>
      <p:ext uri="{BB962C8B-B14F-4D97-AF65-F5344CB8AC3E}">
        <p14:creationId xmlns:p14="http://schemas.microsoft.com/office/powerpoint/2010/main" val="2983470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19E55A2-8BC1-4BF8-BBA8-7AB9681D9AB6}" type="slidenum">
              <a:rPr lang="en-US" altLang="en-US" smtClean="0"/>
              <a:pPr>
                <a:defRPr/>
              </a:pPr>
              <a:t>5</a:t>
            </a:fld>
            <a:endParaRPr lang="en-US" altLang="en-US"/>
          </a:p>
        </p:txBody>
      </p:sp>
    </p:spTree>
    <p:extLst>
      <p:ext uri="{BB962C8B-B14F-4D97-AF65-F5344CB8AC3E}">
        <p14:creationId xmlns:p14="http://schemas.microsoft.com/office/powerpoint/2010/main" val="116964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30" kern="1200" baseline="0" dirty="0">
                <a:solidFill>
                  <a:schemeClr val="tx1"/>
                </a:solidFill>
                <a:effectLst/>
                <a:latin typeface="IBM Plex Sans" charset="0"/>
                <a:ea typeface="IBM Plex Sans" charset="0"/>
                <a:cs typeface="IBM Plex Sans" charset="0"/>
              </a:rPr>
              <a:t>The cornerstone of the </a:t>
            </a:r>
            <a:r>
              <a:rPr lang="en-US" sz="1230" baseline="0" dirty="0">
                <a:latin typeface="IBM Plex Sans" charset="0"/>
                <a:ea typeface="IBM Plex Sans" charset="0"/>
                <a:cs typeface="IBM Plex Sans" charset="0"/>
              </a:rPr>
              <a:t>Modern Development solution i</a:t>
            </a:r>
            <a:r>
              <a:rPr lang="en-US" sz="1230" kern="1200" baseline="0" dirty="0">
                <a:solidFill>
                  <a:schemeClr val="tx1"/>
                </a:solidFill>
                <a:effectLst/>
                <a:latin typeface="IBM Plex Sans" charset="0"/>
                <a:ea typeface="IBM Plex Sans" charset="0"/>
                <a:cs typeface="IBM Plex Sans" charset="0"/>
              </a:rPr>
              <a:t>s the Eclipse-based modern IDE, which has smooth integration with application analysis, fault analysis, file management, and application performance analysis capabilities. This integrated solution enables Innovation at </a:t>
            </a:r>
            <a:r>
              <a:rPr lang="en-US" sz="1230" baseline="0" dirty="0">
                <a:latin typeface="IBM Plex Sans" charset="0"/>
                <a:ea typeface="IBM Plex Sans" charset="0"/>
                <a:cs typeface="IBM Plex Sans" charset="0"/>
              </a:rPr>
              <a:t>greater speed and provides capabilities familiar and compelling to </a:t>
            </a:r>
            <a:r>
              <a:rPr lang="en-US" sz="1230" kern="1200" baseline="0" dirty="0">
                <a:solidFill>
                  <a:schemeClr val="tx1"/>
                </a:solidFill>
                <a:effectLst/>
                <a:latin typeface="IBM Plex Sans" charset="0"/>
                <a:ea typeface="IBM Plex Sans" charset="0"/>
                <a:cs typeface="IBM Plex Sans" charset="0"/>
              </a:rPr>
              <a:t>younger developers.</a:t>
            </a:r>
          </a:p>
          <a:p>
            <a:endParaRPr lang="en-US" sz="1230" kern="1200" baseline="0" dirty="0">
              <a:solidFill>
                <a:schemeClr val="tx1"/>
              </a:solidFill>
              <a:effectLst/>
              <a:latin typeface="IBM Plex Sans" charset="0"/>
              <a:ea typeface="IBM Plex Sans" charset="0"/>
              <a:cs typeface="IBM Plex Sans" charset="0"/>
            </a:endParaRPr>
          </a:p>
          <a:p>
            <a:r>
              <a:rPr lang="en-US" sz="1230" b="1" kern="1200" baseline="0" dirty="0">
                <a:solidFill>
                  <a:schemeClr val="tx1"/>
                </a:solidFill>
                <a:effectLst/>
                <a:latin typeface="IBM Plex Sans" charset="0"/>
                <a:ea typeface="IBM Plex Sans" charset="0"/>
                <a:cs typeface="IBM Plex Sans" charset="0"/>
              </a:rPr>
              <a:t>ADDI</a:t>
            </a:r>
            <a:r>
              <a:rPr lang="en-US" sz="1230" kern="1200" baseline="0" dirty="0">
                <a:solidFill>
                  <a:schemeClr val="tx1"/>
                </a:solidFill>
                <a:effectLst/>
                <a:latin typeface="IBM Plex Sans" charset="0"/>
                <a:ea typeface="IBM Plex Sans" charset="0"/>
                <a:cs typeface="IBM Plex Sans" charset="0"/>
              </a:rPr>
              <a:t> helps to understand your complex applications </a:t>
            </a:r>
            <a:r>
              <a:rPr lang="mr-IN" sz="1230" kern="1200" baseline="0" dirty="0">
                <a:solidFill>
                  <a:schemeClr val="tx1"/>
                </a:solidFill>
                <a:effectLst/>
                <a:latin typeface="IBM Plex Sans" charset="0"/>
                <a:ea typeface="IBM Plex Sans" charset="0"/>
                <a:cs typeface="IBM Plex Sans" charset="0"/>
              </a:rPr>
              <a:t>–</a:t>
            </a:r>
            <a:r>
              <a:rPr lang="en-US" sz="1230" kern="1200" baseline="0" dirty="0">
                <a:solidFill>
                  <a:schemeClr val="tx1"/>
                </a:solidFill>
                <a:effectLst/>
                <a:latin typeface="IBM Plex Sans" charset="0"/>
                <a:ea typeface="IBM Plex Sans" charset="0"/>
                <a:cs typeface="IBM Plex Sans" charset="0"/>
              </a:rPr>
              <a:t> As you are aware, analysis takes up 20-30% of a developer’s maintenance work. To find out the impact of these changes is also a huge task. ADDI is a static source code analysis tool that can help a developer easily understand his applications, find out where to make a change and also the impact of his change. It also helps you with trend analysis of your application quality, performance and code coverage by interfacing with code coverage, and performance tools.</a:t>
            </a:r>
          </a:p>
          <a:p>
            <a:endParaRPr lang="en-US" sz="1230" kern="1200" baseline="0" dirty="0">
              <a:solidFill>
                <a:schemeClr val="tx1"/>
              </a:solidFill>
              <a:effectLst/>
              <a:latin typeface="IBM Plex Sans" charset="0"/>
              <a:ea typeface="IBM Plex Sans" charset="0"/>
              <a:cs typeface="IBM Plex Sans" charset="0"/>
            </a:endParaRPr>
          </a:p>
          <a:p>
            <a:r>
              <a:rPr lang="en-US" sz="900" b="1" kern="1200" dirty="0">
                <a:solidFill>
                  <a:schemeClr val="tx1"/>
                </a:solidFill>
                <a:effectLst/>
                <a:latin typeface="+mn-lt"/>
                <a:ea typeface="+mn-ea"/>
                <a:cs typeface="+mn-cs"/>
              </a:rPr>
              <a:t>Program</a:t>
            </a:r>
            <a:r>
              <a:rPr lang="en-US" sz="1400" b="1" dirty="0"/>
              <a:t> structural and quality analysis tools:</a:t>
            </a:r>
            <a:r>
              <a:rPr lang="en-US" sz="1400" dirty="0"/>
              <a:t> Helps developers deliver high quality COBOL and PL/I applications in a timely fashion that conform to in-house programming guidelines. Features include control flow diagrams for COBOL programs, identification and highlighting of potential unreachable code, data element tables showing all data elements for a given COBOL or PL/I program, a call hierarchy for showing caller and </a:t>
            </a:r>
            <a:r>
              <a:rPr lang="en-US" sz="1400" dirty="0" err="1"/>
              <a:t>callee</a:t>
            </a:r>
            <a:r>
              <a:rPr lang="en-US" sz="1400" dirty="0"/>
              <a:t> relationships, ability to open called programs from COBOL and PL/I source, and a code review feature allowing you to inspect your code for compliance with rules and best practices. Using the predefined COBOL and PL/I rules and templates, or your own custom written COBOL rules, you can run code review and view result interactively or in batch mode</a:t>
            </a:r>
            <a:r>
              <a:rPr lang="en-US" sz="900" kern="1200" dirty="0">
                <a:solidFill>
                  <a:schemeClr val="tx1"/>
                </a:solidFill>
                <a:effectLst/>
                <a:latin typeface="+mn-lt"/>
                <a:ea typeface="+mn-ea"/>
                <a:cs typeface="+mn-cs"/>
              </a:rPr>
              <a:t>. </a:t>
            </a:r>
            <a:r>
              <a:rPr lang="en-US" sz="1400" dirty="0"/>
              <a:t> Running code review in conjunction with your source control management system or other development processes provides code governance capabilities, as well as the opportunity to improve quality early in your development cycle.</a:t>
            </a:r>
            <a:br>
              <a:rPr lang="en-US" sz="1400" dirty="0"/>
            </a:br>
            <a:endParaRPr lang="en-US" sz="1400" dirty="0"/>
          </a:p>
          <a:p>
            <a:r>
              <a:rPr lang="en-US" sz="1400" b="1" dirty="0"/>
              <a:t>Editor capabilities:</a:t>
            </a:r>
            <a:r>
              <a:rPr lang="en-US" sz="1400" dirty="0"/>
              <a:t> COBOL, PLI, and JCL editor support includes improved navigation, content assist and real-time syntax checking, syntax highlighting, hyperlinks for copybooks, and include files, sequence numbers support, hover information for COPY and INCLUDE statements, refresh copybooks and includes when working with remote files, search for occurrences of a given variable, refactoring capabilities, enhanced outline view, JCL template, and open JCL Proc support.</a:t>
            </a:r>
            <a:br>
              <a:rPr lang="en-US" sz="1400" dirty="0"/>
            </a:br>
            <a:endParaRPr lang="en-US" sz="1400" dirty="0"/>
          </a:p>
          <a:p>
            <a:r>
              <a:rPr lang="en-US" sz="900" b="1" kern="1200" dirty="0">
                <a:solidFill>
                  <a:schemeClr val="tx1"/>
                </a:solidFill>
                <a:effectLst/>
                <a:latin typeface="+mn-lt"/>
                <a:ea typeface="+mn-ea"/>
                <a:cs typeface="+mn-cs"/>
              </a:rPr>
              <a:t>IBM z/OS Debugger: </a:t>
            </a:r>
            <a:r>
              <a:rPr lang="en-US" sz="900" kern="1200" dirty="0">
                <a:solidFill>
                  <a:schemeClr val="tx1"/>
                </a:solidFill>
                <a:effectLst/>
                <a:latin typeface="+mn-lt"/>
                <a:ea typeface="+mn-ea"/>
                <a:cs typeface="+mn-cs"/>
              </a:rPr>
              <a:t>A powerful, modern, GUI-based, multiplatform, multi-language, source-level debugger that enables the developer to step through the program being debugged, monitor and modify variables, set breakpoints during or prior to a debug session, and inspect program memory. This includes display and annotation of program execution flow. </a:t>
            </a:r>
            <a:br>
              <a:rPr lang="en-US" sz="1400" dirty="0"/>
            </a:br>
            <a:endParaRPr lang="en-US" sz="1400" dirty="0"/>
          </a:p>
          <a:p>
            <a:r>
              <a:rPr lang="en-US" sz="900" b="1" kern="1200" dirty="0">
                <a:solidFill>
                  <a:schemeClr val="tx1"/>
                </a:solidFill>
                <a:effectLst/>
                <a:latin typeface="+mn-lt"/>
                <a:ea typeface="+mn-ea"/>
                <a:cs typeface="+mn-cs"/>
              </a:rPr>
              <a:t> </a:t>
            </a:r>
            <a:br>
              <a:rPr lang="en-US" sz="1400" dirty="0"/>
            </a:br>
            <a:r>
              <a:rPr lang="en-US" sz="900" b="1" kern="1200" dirty="0">
                <a:solidFill>
                  <a:schemeClr val="tx1"/>
                </a:solidFill>
                <a:effectLst/>
                <a:latin typeface="+mn-lt"/>
                <a:ea typeface="+mn-ea"/>
                <a:cs typeface="+mn-cs"/>
              </a:rPr>
              <a:t>Integration with your development toolchain: </a:t>
            </a:r>
            <a:r>
              <a:rPr lang="en-US" sz="900" kern="1200" dirty="0">
                <a:solidFill>
                  <a:schemeClr val="tx1"/>
                </a:solidFill>
                <a:effectLst/>
                <a:latin typeface="+mn-lt"/>
                <a:ea typeface="+mn-ea"/>
                <a:cs typeface="+mn-cs"/>
              </a:rPr>
              <a:t>IBM's modern development solution offers seamless integration both IBM and non IBM tools, including:</a:t>
            </a:r>
            <a:endParaRPr lang="en-US" sz="1400" dirty="0"/>
          </a:p>
          <a:p>
            <a:r>
              <a:rPr lang="en-US" sz="900" kern="1200" dirty="0">
                <a:solidFill>
                  <a:schemeClr val="tx1"/>
                </a:solidFill>
                <a:effectLst/>
                <a:latin typeface="+mn-lt"/>
                <a:ea typeface="+mn-ea"/>
                <a:cs typeface="+mn-cs"/>
              </a:rPr>
              <a:t>Delivery as part of IBM Explorer for z/OS Aqua, 20 products that install together on the Eclipse-based Aqua platform  </a:t>
            </a:r>
            <a:br>
              <a:rPr lang="en-US" sz="1400" dirty="0"/>
            </a:br>
            <a:endParaRPr lang="en-US" sz="1400" dirty="0"/>
          </a:p>
          <a:p>
            <a:r>
              <a:rPr lang="en-US" sz="900" kern="1200" dirty="0">
                <a:solidFill>
                  <a:schemeClr val="tx1"/>
                </a:solidFill>
                <a:effectLst/>
                <a:latin typeface="+mn-lt"/>
                <a:ea typeface="+mn-ea"/>
                <a:cs typeface="+mn-cs"/>
              </a:rPr>
              <a:t>Integration with the industry's only enterprise, agile application lifecycle management solution that is inclusive of IBM Z applications, </a:t>
            </a:r>
            <a:r>
              <a:rPr lang="en-US" sz="900" kern="1200" dirty="0">
                <a:solidFill>
                  <a:schemeClr val="tx1"/>
                </a:solidFill>
                <a:effectLst/>
                <a:latin typeface="+mn-lt"/>
                <a:ea typeface="+mn-ea"/>
                <a:cs typeface="+mn-cs"/>
                <a:hlinkClick r:id="rId3"/>
              </a:rPr>
              <a:t>Rational Team Concert</a:t>
            </a:r>
            <a:r>
              <a:rPr lang="en-US" sz="900" kern="1200" dirty="0">
                <a:solidFill>
                  <a:schemeClr val="tx1"/>
                </a:solidFill>
                <a:effectLst/>
                <a:latin typeface="+mn-lt"/>
                <a:ea typeface="+mn-ea"/>
                <a:cs typeface="+mn-cs"/>
              </a:rPr>
              <a:t>. </a:t>
            </a:r>
            <a:br>
              <a:rPr lang="en-US" sz="1400" dirty="0"/>
            </a:br>
            <a:endParaRPr lang="en-US" sz="1400" dirty="0"/>
          </a:p>
          <a:p>
            <a:r>
              <a:rPr lang="en-US" sz="900" kern="1200" dirty="0">
                <a:solidFill>
                  <a:schemeClr val="tx1"/>
                </a:solidFill>
                <a:effectLst/>
                <a:latin typeface="+mn-lt"/>
                <a:ea typeface="+mn-ea"/>
                <a:cs typeface="+mn-cs"/>
              </a:rPr>
              <a:t>Integration for the market leading legacy SCM, CA Endevor Software Change Manager. </a:t>
            </a:r>
            <a:br>
              <a:rPr lang="en-US" sz="1400" dirty="0"/>
            </a:br>
            <a:endParaRPr lang="en-US" sz="1400" dirty="0"/>
          </a:p>
          <a:p>
            <a:r>
              <a:rPr lang="en-US" sz="900" kern="1200" dirty="0">
                <a:solidFill>
                  <a:schemeClr val="tx1"/>
                </a:solidFill>
                <a:effectLst/>
                <a:latin typeface="+mn-lt"/>
                <a:ea typeface="+mn-ea"/>
                <a:cs typeface="+mn-cs"/>
              </a:rPr>
              <a:t>Support for the </a:t>
            </a:r>
            <a:r>
              <a:rPr lang="en-US" sz="900" kern="1200" dirty="0">
                <a:solidFill>
                  <a:schemeClr val="tx1"/>
                </a:solidFill>
                <a:effectLst/>
                <a:latin typeface="+mn-lt"/>
                <a:ea typeface="+mn-ea"/>
                <a:cs typeface="+mn-cs"/>
                <a:hlinkClick r:id="rId4"/>
              </a:rPr>
              <a:t>SonarLint for Eclipse plug-in</a:t>
            </a:r>
            <a:br>
              <a:rPr lang="en-US" sz="1400" dirty="0"/>
            </a:br>
            <a:endParaRPr lang="en-US" sz="1400" dirty="0"/>
          </a:p>
          <a:p>
            <a:r>
              <a:rPr lang="en-US" sz="900" kern="1200" dirty="0">
                <a:solidFill>
                  <a:schemeClr val="tx1"/>
                </a:solidFill>
                <a:effectLst/>
                <a:latin typeface="+mn-lt"/>
                <a:ea typeface="+mn-ea"/>
                <a:cs typeface="+mn-cs"/>
              </a:rPr>
              <a:t>Plus the IBM  Explorer for z/OS Atlas (Open Toolchain API) Technical Preview that enables flexible, scenario-based z/OS tools integration.   </a:t>
            </a:r>
            <a:br>
              <a:rPr lang="en-US" sz="1400" dirty="0"/>
            </a:br>
            <a:endParaRPr lang="en-US" sz="1400" dirty="0"/>
          </a:p>
          <a:p>
            <a:br>
              <a:rPr lang="en-US" sz="1400" dirty="0"/>
            </a:br>
            <a:endParaRPr lang="en-US" sz="1400" dirty="0"/>
          </a:p>
          <a:p>
            <a:r>
              <a:rPr lang="en-US" sz="1400" b="1" dirty="0"/>
              <a:t>CICS and IMS Tools:</a:t>
            </a:r>
            <a:r>
              <a:rPr lang="en-US" sz="1400" dirty="0"/>
              <a:t> Tools specifically for developers working with CICS Transaction Server ( CICS TS), IBM CICS Explorer®, IMS Transaction Manager (TM) and Database (DB).</a:t>
            </a:r>
            <a:br>
              <a:rPr lang="en-US" sz="1400" dirty="0"/>
            </a:br>
            <a:endParaRPr lang="en-US" sz="1400" dirty="0"/>
          </a:p>
          <a:p>
            <a:r>
              <a:rPr lang="en-US" sz="1400" dirty="0"/>
              <a:t>Enterprise Service Tools for CICS and IMS: Provides an integrated set of tools that support modern application architectures and the transformation and reuse of existing CICS and IMS application processes. The tools support generation of web service descriptions and CICS service flow processing artifacts directly to a z/OS system.</a:t>
            </a:r>
            <a:br>
              <a:rPr lang="en-US" sz="1400" dirty="0"/>
            </a:br>
            <a:endParaRPr lang="en-US" sz="1400" dirty="0"/>
          </a:p>
          <a:p>
            <a:r>
              <a:rPr lang="en-US" sz="1400" dirty="0"/>
              <a:t>Basic Mapping Support and Message Format Service Screen Designers: Enables you to visually create and modify Basic Mapping Support map sets and Message Format Service message and format files.</a:t>
            </a:r>
            <a:br>
              <a:rPr lang="en-US" sz="1400" dirty="0"/>
            </a:br>
            <a:endParaRPr lang="en-US" sz="1400" dirty="0"/>
          </a:p>
          <a:p>
            <a:r>
              <a:rPr lang="en-US" sz="1400" dirty="0"/>
              <a:t>CICS and IMS Code Generators: Provides design tools and wizards which allow you to rapidly create CICS Transaction Server application code skeleton and logic from user-provided input. Provides code snippets which allow you to rapidly add common programming objects to IMS application code.</a:t>
            </a:r>
            <a:br>
              <a:rPr lang="en-US" sz="1400" dirty="0"/>
            </a:br>
            <a:endParaRPr lang="en-US" sz="1400" dirty="0"/>
          </a:p>
          <a:p>
            <a:br>
              <a:rPr lang="en-US" sz="1400" dirty="0"/>
            </a:br>
            <a:endParaRPr lang="en-US" sz="1400" dirty="0"/>
          </a:p>
          <a:p>
            <a:r>
              <a:rPr lang="en-US" sz="1400" b="1" dirty="0"/>
              <a:t>DB2 tools:</a:t>
            </a:r>
            <a:r>
              <a:rPr lang="en-US" sz="1400" dirty="0"/>
              <a:t> Tools specifically for developers working with DB2 databases, stored procedures, and applications.</a:t>
            </a:r>
            <a:br>
              <a:rPr lang="en-US" sz="1400" dirty="0"/>
            </a:br>
            <a:endParaRPr lang="en-US" sz="1400" dirty="0"/>
          </a:p>
          <a:p>
            <a:r>
              <a:rPr lang="en-US" sz="1400" dirty="0"/>
              <a:t>Data tools: Provides relational database tools to work with tables, table views, and filters. With these tools, you can create physical database models by means of reverse engineering database tables or using DDL scripts. You can also use the tools to create SQL statements, DB2 routines (such as stored procedures and user-defined functions), and several types of files, including SQLJ, SQL DDL, and XML files. Integration with Data Studio adds support to COBOL and PL/I programs for running, editing, and tuning EXEC SQL statements in the SQL Outline view.</a:t>
            </a:r>
            <a:br>
              <a:rPr lang="en-US" sz="1400" dirty="0"/>
            </a:br>
            <a:endParaRPr lang="en-US" sz="1400" dirty="0"/>
          </a:p>
          <a:p>
            <a:r>
              <a:rPr lang="en-US" sz="1400" dirty="0"/>
              <a:t>z Systems stored procedures: Enables you to create, test, and deploy DB2 stored procedures written in COBOL, PL/I, Java, or SQL directly to a z/OS system.</a:t>
            </a:r>
            <a:br>
              <a:rPr lang="en-US" sz="1400" dirty="0"/>
            </a:br>
            <a:endParaRPr lang="en-US" sz="1400" dirty="0"/>
          </a:p>
          <a:p>
            <a:br>
              <a:rPr lang="en-US" sz="1400" dirty="0"/>
            </a:br>
            <a:endParaRPr lang="en-US" sz="1400" dirty="0"/>
          </a:p>
          <a:p>
            <a:r>
              <a:rPr lang="en-US" sz="900" b="1" kern="1200" dirty="0">
                <a:solidFill>
                  <a:schemeClr val="tx1"/>
                </a:solidFill>
                <a:effectLst/>
                <a:latin typeface="+mn-lt"/>
                <a:ea typeface="+mn-ea"/>
                <a:cs typeface="+mn-cs"/>
              </a:rPr>
              <a:t>Abend Analysis: </a:t>
            </a:r>
            <a:r>
              <a:rPr lang="en-US" sz="900" kern="1200" dirty="0">
                <a:solidFill>
                  <a:schemeClr val="tx1"/>
                </a:solidFill>
                <a:effectLst/>
                <a:latin typeface="+mn-lt"/>
                <a:ea typeface="+mn-ea"/>
                <a:cs typeface="+mn-cs"/>
              </a:rPr>
              <a:t>Fault Analyzer for z/OS helps analyze and correct application failures quickly. Developers can receive a detailed report about program failures and resolve them quickly. It delivers information about an application at abend time and helps you determine what happened, and why, which program, what line of source code, and what variables were involved. Fault Analyzer can capture abends in z/OS, LE (Language Environment), CICS, IMS, DB2, MQ Series, and UNIX System Services environments for applications that are written in COBOL, PL/I, Assembler, C/C++ and Java. Analysis can be done real-time, interactively, and in batch mode via the user interface of choice (ISPF, CICS, browser, and Eclipse).  </a:t>
            </a:r>
            <a:br>
              <a:rPr lang="en-US" sz="1400" dirty="0"/>
            </a:br>
            <a:endParaRPr lang="en-US" sz="1400" dirty="0"/>
          </a:p>
          <a:p>
            <a:br>
              <a:rPr lang="en-US" sz="1400" dirty="0"/>
            </a:br>
            <a:endParaRPr lang="en-US" sz="1400" dirty="0"/>
          </a:p>
          <a:p>
            <a:r>
              <a:rPr lang="en-US" sz="900" b="1" kern="1200" dirty="0">
                <a:solidFill>
                  <a:schemeClr val="tx1"/>
                </a:solidFill>
                <a:effectLst/>
                <a:latin typeface="+mn-lt"/>
                <a:ea typeface="+mn-ea"/>
                <a:cs typeface="+mn-cs"/>
              </a:rPr>
              <a:t>File Management: </a:t>
            </a:r>
            <a:r>
              <a:rPr lang="en-US" sz="900" kern="1200" dirty="0">
                <a:solidFill>
                  <a:schemeClr val="tx1"/>
                </a:solidFill>
                <a:effectLst/>
                <a:latin typeface="+mn-lt"/>
                <a:ea typeface="+mn-ea"/>
                <a:cs typeface="+mn-cs"/>
              </a:rPr>
              <a:t>File Manager for z/OS </a:t>
            </a:r>
            <a:r>
              <a:rPr lang="en-US" sz="1400" dirty="0"/>
              <a:t>allows you to manipulate production, test, and development data in a variety of data stores, including  DB2,  </a:t>
            </a:r>
            <a:r>
              <a:rPr lang="en-US" sz="900" kern="1200" dirty="0">
                <a:solidFill>
                  <a:schemeClr val="tx1"/>
                </a:solidFill>
                <a:effectLst/>
                <a:latin typeface="+mn-lt"/>
                <a:ea typeface="+mn-ea"/>
                <a:cs typeface="+mn-cs"/>
              </a:rPr>
              <a:t>I</a:t>
            </a:r>
            <a:r>
              <a:rPr lang="en-US" sz="1400" dirty="0"/>
              <a:t>MS,  CICS, MQ, data sets</a:t>
            </a:r>
            <a:r>
              <a:rPr lang="en-US" sz="900" kern="1200" dirty="0">
                <a:solidFill>
                  <a:schemeClr val="tx1"/>
                </a:solidFill>
                <a:effectLst/>
                <a:latin typeface="+mn-lt"/>
                <a:ea typeface="+mn-ea"/>
                <a:cs typeface="+mn-cs"/>
              </a:rPr>
              <a:t> (VSAM, QSAM, PDS, PDSE, IAM, and OAM)</a:t>
            </a:r>
            <a:r>
              <a:rPr lang="en-US" sz="1400" dirty="0"/>
              <a:t>, and HFS files. </a:t>
            </a:r>
            <a:r>
              <a:rPr lang="en-US" sz="900" kern="1200" dirty="0">
                <a:solidFill>
                  <a:schemeClr val="tx1"/>
                </a:solidFill>
                <a:effectLst/>
                <a:latin typeface="+mn-lt"/>
                <a:ea typeface="+mn-ea"/>
                <a:cs typeface="+mn-cs"/>
              </a:rPr>
              <a:t>You can work in interactively using a formatted editor mode or in batch mode to manipulate data efficiently. File Manager can also be used for test data preparation, load module analysis, and offers simplified data access with improved search, navigation, access to remote systems via the user interface of choice (ISPF, CICS, and Eclipse).  </a:t>
            </a:r>
            <a:r>
              <a:rPr lang="en-US" sz="1400" dirty="0"/>
              <a:t> </a:t>
            </a:r>
            <a:br>
              <a:rPr lang="en-US" sz="1400" dirty="0"/>
            </a:br>
            <a:endParaRPr lang="en-US" sz="1400" dirty="0"/>
          </a:p>
          <a:p>
            <a:br>
              <a:rPr lang="en-US" sz="1400" dirty="0"/>
            </a:br>
            <a:endParaRPr lang="en-US" sz="1400" dirty="0"/>
          </a:p>
          <a:p>
            <a:r>
              <a:rPr lang="en-US" sz="900" b="1" kern="1200" dirty="0">
                <a:solidFill>
                  <a:schemeClr val="tx1"/>
                </a:solidFill>
                <a:effectLst/>
                <a:latin typeface="+mn-lt"/>
                <a:ea typeface="+mn-ea"/>
                <a:cs typeface="+mn-cs"/>
              </a:rPr>
              <a:t>Performance Analysis: </a:t>
            </a:r>
            <a:r>
              <a:rPr lang="en-US" sz="900" kern="1200" dirty="0">
                <a:solidFill>
                  <a:schemeClr val="tx1"/>
                </a:solidFill>
                <a:effectLst/>
                <a:latin typeface="+mn-lt"/>
                <a:ea typeface="+mn-ea"/>
                <a:cs typeface="+mn-cs"/>
              </a:rPr>
              <a:t>Application Performance Analyzer for z/OS is a tool for measuring and reporting how applications use available resources on z/OS. It helps identify system constraints and improve application performance by providing the information needed to isolate performance problems in applications, plus it can  test the effect of increased workloads on systems. It monitors, analyzes, and reports on both transactional and batch workloads, including CICS, DB2, IMS, WebSphere Application Server, MQ, and </a:t>
            </a:r>
            <a:r>
              <a:rPr lang="en-US" sz="900" kern="1200" dirty="0" err="1">
                <a:solidFill>
                  <a:schemeClr val="tx1"/>
                </a:solidFill>
                <a:effectLst/>
                <a:latin typeface="+mn-lt"/>
                <a:ea typeface="+mn-ea"/>
                <a:cs typeface="+mn-cs"/>
              </a:rPr>
              <a:t>Adabas</a:t>
            </a:r>
            <a:r>
              <a:rPr lang="en-US" sz="900" kern="1200" dirty="0">
                <a:solidFill>
                  <a:schemeClr val="tx1"/>
                </a:solidFill>
                <a:effectLst/>
                <a:latin typeface="+mn-lt"/>
                <a:ea typeface="+mn-ea"/>
                <a:cs typeface="+mn-cs"/>
              </a:rPr>
              <a:t> subsystems, and supports applications written in Assembler, COBOL (including ABO), PL/I, C/C++, Java, and Natural. Samples are collected from monitored address space(s) and analysis can be performed on the system or application usage of CPU, DASD, I/O of the total address space. Reports can be view online via ISPF or Eclipse, and also collected as PDF or XML files.</a:t>
            </a:r>
            <a:endParaRPr lang="en-US" sz="1400" dirty="0"/>
          </a:p>
          <a:p>
            <a:endParaRPr lang="en-US" sz="1230" baseline="0" dirty="0">
              <a:latin typeface="IBM Plex Sans" charset="0"/>
              <a:ea typeface="IBM Plex Sans" charset="0"/>
              <a:cs typeface="IBM Plex Sans" charset="0"/>
            </a:endParaRPr>
          </a:p>
          <a:p>
            <a:endParaRPr lang="en-US" sz="1230" baseline="0" dirty="0">
              <a:latin typeface="IBM Plex Sans" charset="0"/>
              <a:ea typeface="IBM Plex Sans" charset="0"/>
              <a:cs typeface="IBM Plex Sans" charset="0"/>
            </a:endParaRPr>
          </a:p>
        </p:txBody>
      </p:sp>
      <p:sp>
        <p:nvSpPr>
          <p:cNvPr id="4" name="Slide Number Placeholder 3"/>
          <p:cNvSpPr>
            <a:spLocks noGrp="1"/>
          </p:cNvSpPr>
          <p:nvPr>
            <p:ph type="sldNum" sz="quarter" idx="10"/>
          </p:nvPr>
        </p:nvSpPr>
        <p:spPr/>
        <p:txBody>
          <a:bodyPr/>
          <a:lstStyle/>
          <a:p>
            <a:fld id="{18D02FFD-07D4-5C4F-BD77-921008177348}"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093593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One of the underplayed parts in the DevOps story is the SCM. The job interviews for distributed developers for startups ask for their </a:t>
            </a:r>
            <a:r>
              <a:rPr lang="en-US" baseline="0" dirty="0" err="1"/>
              <a:t>github</a:t>
            </a:r>
            <a:r>
              <a:rPr lang="en-US" baseline="0" dirty="0"/>
              <a:t> repository. Most fresh developers know and understand the concept of a distributed SCM. But this is still fairly neglected in the mainframe space. So why does a modern SCM matter.  To a distributed developer or making changes for a release in say September </a:t>
            </a:r>
            <a:r>
              <a:rPr lang="mr-IN" baseline="0" dirty="0"/>
              <a:t>–</a:t>
            </a:r>
            <a:r>
              <a:rPr lang="en-US" baseline="0" dirty="0"/>
              <a:t> they can today create a new branch for Sep release and move their changes there. Take it through different environments without needing to merge it back. If there are changes that need to go in, there is always an option to merge. And the “merge” functionality is normally part of the SCM.  If the team wants to bring in some innovative processes like code reviews and automatic unit tests whenever they check in code, that is also easily manageable. Now contrast that with traditional mainframe Host based SCMs. The developer and the team have fixed environments and fixed promotion paths. If there are conflicting changes, and if someone is diligently performing code compares every now and then </a:t>
            </a:r>
            <a:r>
              <a:rPr lang="mr-IN" baseline="0" dirty="0"/>
              <a:t>–</a:t>
            </a:r>
            <a:r>
              <a:rPr lang="en-US" baseline="0" dirty="0"/>
              <a:t> they would know that the code they are working on is not part of the production copy. But how many times have such things been overlooked. It is not unheard of, in mainframe applications for untested code to go into production because the changes were accidentally mixed with someone else’s changes. The way customers tackle this is to either have a code freeze, multiple manual checks or a waterfall </a:t>
            </a:r>
            <a:r>
              <a:rPr lang="mr-IN" baseline="0" dirty="0"/>
              <a:t>–</a:t>
            </a:r>
            <a:r>
              <a:rPr lang="en-US" baseline="0" dirty="0"/>
              <a:t> serialized promotion process </a:t>
            </a:r>
            <a:r>
              <a:rPr lang="mr-IN" baseline="0" dirty="0"/>
              <a:t>–</a:t>
            </a:r>
            <a:r>
              <a:rPr lang="en-US" baseline="0" dirty="0"/>
              <a:t> wait for the other team’s changes to move to next </a:t>
            </a:r>
            <a:r>
              <a:rPr lang="en-US" baseline="0" dirty="0" err="1"/>
              <a:t>env</a:t>
            </a:r>
            <a:r>
              <a:rPr lang="en-US" baseline="0" dirty="0"/>
              <a:t> before you move your changes in. This way of working has been taken as “this is the mainframe system, that</a:t>
            </a:r>
            <a:r>
              <a:rPr lang="mr-IN" baseline="0" dirty="0"/>
              <a:t>’</a:t>
            </a:r>
            <a:r>
              <a:rPr lang="en-US" baseline="0" dirty="0"/>
              <a:t>s the way it works” for years.</a:t>
            </a:r>
          </a:p>
        </p:txBody>
      </p:sp>
      <p:sp>
        <p:nvSpPr>
          <p:cNvPr id="4" name="Slide Number Placeholder 3"/>
          <p:cNvSpPr>
            <a:spLocks noGrp="1"/>
          </p:cNvSpPr>
          <p:nvPr>
            <p:ph type="sldNum" sz="quarter" idx="10"/>
          </p:nvPr>
        </p:nvSpPr>
        <p:spPr/>
        <p:txBody>
          <a:bodyPr/>
          <a:lstStyle/>
          <a:p>
            <a:fld id="{18D02FFD-07D4-5C4F-BD77-921008177348}" type="slidenum">
              <a:rPr lang="en-US" smtClean="0"/>
              <a:t>7</a:t>
            </a:fld>
            <a:endParaRPr lang="en-US"/>
          </a:p>
        </p:txBody>
      </p:sp>
    </p:spTree>
    <p:extLst>
      <p:ext uri="{BB962C8B-B14F-4D97-AF65-F5344CB8AC3E}">
        <p14:creationId xmlns:p14="http://schemas.microsoft.com/office/powerpoint/2010/main" val="53584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dirty="0"/>
              <a:t>Dependency</a:t>
            </a:r>
            <a:r>
              <a:rPr lang="en-US" baseline="0" dirty="0"/>
              <a:t> Based Build is an intelligent build system that allows to identify dependencies during a build </a:t>
            </a:r>
            <a:r>
              <a:rPr lang="mr-IN" baseline="0" dirty="0"/>
              <a:t>–</a:t>
            </a:r>
            <a:r>
              <a:rPr lang="en-US" baseline="0" dirty="0"/>
              <a:t> impacted programs from a copybook change etc. This is an inherent part of RTC EE. Last March, IBM released a build toolkit called IBM DBB </a:t>
            </a:r>
            <a:r>
              <a:rPr lang="en-US" baseline="0" dirty="0" err="1"/>
              <a:t>nby</a:t>
            </a:r>
            <a:r>
              <a:rPr lang="en-US" baseline="0" dirty="0"/>
              <a:t> itself. It works on the same dependency building that is in RTC but it also allows you to use a modern SCM for your application source code. </a:t>
            </a:r>
            <a:r>
              <a:rPr lang="en-GB" sz="900" kern="1200" dirty="0">
                <a:solidFill>
                  <a:schemeClr val="tx1"/>
                </a:solidFill>
                <a:effectLst/>
                <a:latin typeface="+mn-lt"/>
                <a:ea typeface="+mn-ea"/>
                <a:cs typeface="+mn-cs"/>
              </a:rPr>
              <a:t>IBM’s Dependency Based Build is a build toolkit that allows you to build traditional z/OS Applications based on COBOL, PL/1, CICS, DB2, IMS etc., stored in a distributed open source SCM. It is not tied to a specific source code management or pipeline automation tool. It consists of APIs and scripts that allow you to easily compile and link edit your Application code on USS – making it possible to store your source code in any Open Source SCM that can handle the EBCDIC conversion. </a:t>
            </a:r>
            <a:r>
              <a:rPr lang="en-US" sz="900" kern="1200" dirty="0">
                <a:solidFill>
                  <a:schemeClr val="tx1"/>
                </a:solidFill>
                <a:effectLst/>
                <a:latin typeface="+mn-lt"/>
                <a:ea typeface="+mn-ea"/>
                <a:cs typeface="+mn-cs"/>
              </a:rPr>
              <a:t>It</a:t>
            </a:r>
            <a:r>
              <a:rPr lang="en-US" sz="900" kern="1200" baseline="0" dirty="0">
                <a:solidFill>
                  <a:schemeClr val="tx1"/>
                </a:solidFill>
                <a:effectLst/>
                <a:latin typeface="+mn-lt"/>
                <a:ea typeface="+mn-ea"/>
                <a:cs typeface="+mn-cs"/>
              </a:rPr>
              <a:t> consists of a liberty server for hosting the dependency data and </a:t>
            </a:r>
            <a:r>
              <a:rPr lang="en-US" sz="900" kern="1200" baseline="0" dirty="0" err="1">
                <a:solidFill>
                  <a:schemeClr val="tx1"/>
                </a:solidFill>
                <a:effectLst/>
                <a:latin typeface="+mn-lt"/>
                <a:ea typeface="+mn-ea"/>
                <a:cs typeface="+mn-cs"/>
              </a:rPr>
              <a:t>th</a:t>
            </a:r>
            <a:r>
              <a:rPr lang="en-US" sz="900" kern="1200" baseline="0" dirty="0">
                <a:solidFill>
                  <a:schemeClr val="tx1"/>
                </a:solidFill>
                <a:effectLst/>
                <a:latin typeface="+mn-lt"/>
                <a:ea typeface="+mn-ea"/>
                <a:cs typeface="+mn-cs"/>
              </a:rPr>
              <a:t> </a:t>
            </a:r>
            <a:r>
              <a:rPr lang="en-US" sz="900" kern="1200" baseline="0" dirty="0" err="1">
                <a:solidFill>
                  <a:schemeClr val="tx1"/>
                </a:solidFill>
                <a:effectLst/>
                <a:latin typeface="+mn-lt"/>
                <a:ea typeface="+mn-ea"/>
                <a:cs typeface="+mn-cs"/>
              </a:rPr>
              <a:t>ebuild</a:t>
            </a:r>
            <a:r>
              <a:rPr lang="en-US" sz="900" kern="1200" baseline="0" dirty="0">
                <a:solidFill>
                  <a:schemeClr val="tx1"/>
                </a:solidFill>
                <a:effectLst/>
                <a:latin typeface="+mn-lt"/>
                <a:ea typeface="+mn-ea"/>
                <a:cs typeface="+mn-cs"/>
              </a:rPr>
              <a:t> results and then a build toolkit which has a groovy installation and a bunch of Java </a:t>
            </a:r>
            <a:r>
              <a:rPr lang="en-US" sz="900" kern="1200" baseline="0" dirty="0" err="1">
                <a:solidFill>
                  <a:schemeClr val="tx1"/>
                </a:solidFill>
                <a:effectLst/>
                <a:latin typeface="+mn-lt"/>
                <a:ea typeface="+mn-ea"/>
                <a:cs typeface="+mn-cs"/>
              </a:rPr>
              <a:t>Apis</a:t>
            </a:r>
            <a:r>
              <a:rPr lang="en-US" sz="900" kern="1200" baseline="0" dirty="0">
                <a:solidFill>
                  <a:schemeClr val="tx1"/>
                </a:solidFill>
                <a:effectLst/>
                <a:latin typeface="+mn-lt"/>
                <a:ea typeface="+mn-ea"/>
                <a:cs typeface="+mn-cs"/>
              </a:rPr>
              <a:t> that enable you to easily compile and build </a:t>
            </a:r>
            <a:r>
              <a:rPr lang="en-US" sz="900" kern="1200" baseline="0" dirty="0" err="1">
                <a:solidFill>
                  <a:schemeClr val="tx1"/>
                </a:solidFill>
                <a:effectLst/>
                <a:latin typeface="+mn-lt"/>
                <a:ea typeface="+mn-ea"/>
                <a:cs typeface="+mn-cs"/>
              </a:rPr>
              <a:t>zOS</a:t>
            </a:r>
            <a:r>
              <a:rPr lang="en-US" sz="900" kern="1200" baseline="0" dirty="0">
                <a:solidFill>
                  <a:schemeClr val="tx1"/>
                </a:solidFill>
                <a:effectLst/>
                <a:latin typeface="+mn-lt"/>
                <a:ea typeface="+mn-ea"/>
                <a:cs typeface="+mn-cs"/>
              </a:rPr>
              <a:t> application code. </a:t>
            </a:r>
            <a:endParaRPr lang="en-GB" sz="9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8D02FFD-07D4-5C4F-BD77-921008177348}" type="slidenum">
              <a:rPr lang="en-US" smtClean="0"/>
              <a:t>8</a:t>
            </a:fld>
            <a:endParaRPr lang="en-US"/>
          </a:p>
        </p:txBody>
      </p:sp>
    </p:spTree>
    <p:extLst>
      <p:ext uri="{BB962C8B-B14F-4D97-AF65-F5344CB8AC3E}">
        <p14:creationId xmlns:p14="http://schemas.microsoft.com/office/powerpoint/2010/main" val="3168764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a generic mainframe Application maintenance</a:t>
            </a:r>
            <a:r>
              <a:rPr lang="en-US" baseline="0" dirty="0"/>
              <a:t> scenario, the majority of manual effort that is spent is mostly in Analysis and Testing. We have seen how ADDI in analysis helps to bring down that effort. So what about the testing space. It is important to have the ability to automate all levels of testing </a:t>
            </a:r>
            <a:r>
              <a:rPr lang="mr-IN" baseline="0" dirty="0"/>
              <a:t>–</a:t>
            </a:r>
            <a:r>
              <a:rPr lang="en-US" baseline="0" dirty="0"/>
              <a:t> Unit, Integration and Regression. As we saw from the first chart, a business capability is driven by multiple applications </a:t>
            </a:r>
            <a:r>
              <a:rPr lang="mr-IN" baseline="0" dirty="0"/>
              <a:t>–</a:t>
            </a:r>
            <a:r>
              <a:rPr lang="en-US" baseline="0" dirty="0"/>
              <a:t> distributed and mainframe put together. While it is important to test all this together, it is equally important that you have the ability to test your individual </a:t>
            </a:r>
            <a:r>
              <a:rPr lang="en-US" baseline="0" dirty="0" err="1"/>
              <a:t>applciations</a:t>
            </a:r>
            <a:r>
              <a:rPr lang="en-US" baseline="0" dirty="0"/>
              <a:t> much earlier so that defects that could have been fixed earlier are not found in the nth moment. And for this you need to have 1) the ability to test as and when you want in “on-demand” environments, instead of waiting for test environments </a:t>
            </a:r>
            <a:r>
              <a:rPr lang="mr-IN" baseline="0" dirty="0"/>
              <a:t>–</a:t>
            </a:r>
            <a:r>
              <a:rPr lang="en-US" baseline="0" dirty="0"/>
              <a:t> worrying about data corruption 2) have the ability to virtualize your interfaces so that you are not dependent on other systems for testing of your </a:t>
            </a:r>
            <a:r>
              <a:rPr lang="en-US" baseline="0" dirty="0" err="1"/>
              <a:t>functionaltiy</a:t>
            </a:r>
            <a:r>
              <a:rPr lang="en-US" baseline="0" dirty="0"/>
              <a:t>. And lastly, whatever automation you do </a:t>
            </a:r>
            <a:r>
              <a:rPr lang="mr-IN" baseline="0" dirty="0"/>
              <a:t>–</a:t>
            </a:r>
            <a:r>
              <a:rPr lang="en-US" baseline="0" dirty="0"/>
              <a:t> it should be possible to integrate that into an automated pipeline</a:t>
            </a:r>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9</a:t>
            </a:fld>
            <a:endParaRPr lang="en-US"/>
          </a:p>
        </p:txBody>
      </p:sp>
    </p:spTree>
    <p:extLst>
      <p:ext uri="{BB962C8B-B14F-4D97-AF65-F5344CB8AC3E}">
        <p14:creationId xmlns:p14="http://schemas.microsoft.com/office/powerpoint/2010/main" val="2643853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5.xml"/><Relationship Id="rId5" Type="http://schemas.microsoft.com/office/2007/relationships/hdphoto" Target="../media/hdphoto1.wdp"/><Relationship Id="rId4" Type="http://schemas.openxmlformats.org/officeDocument/2006/relationships/image" Target="../media/image3.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3.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6.xml"/><Relationship Id="rId5" Type="http://schemas.microsoft.com/office/2007/relationships/hdphoto" Target="../media/hdphoto1.wdp"/><Relationship Id="rId4" Type="http://schemas.openxmlformats.org/officeDocument/2006/relationships/image" Target="../media/image3.png"/></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3.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8.xml"/><Relationship Id="rId5" Type="http://schemas.microsoft.com/office/2007/relationships/hdphoto" Target="../media/hdphoto1.wdp"/><Relationship Id="rId4" Type="http://schemas.openxmlformats.org/officeDocument/2006/relationships/image" Target="../media/image3.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8.xml"/><Relationship Id="rId5" Type="http://schemas.microsoft.com/office/2007/relationships/hdphoto" Target="../media/hdphoto1.wdp"/><Relationship Id="rId4" Type="http://schemas.openxmlformats.org/officeDocument/2006/relationships/image" Target="../media/image3.png"/></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9.xml"/><Relationship Id="rId5" Type="http://schemas.microsoft.com/office/2007/relationships/hdphoto" Target="../media/hdphoto1.wdp"/><Relationship Id="rId4" Type="http://schemas.openxmlformats.org/officeDocument/2006/relationships/image" Target="../media/image3.png"/></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9.xml"/><Relationship Id="rId5" Type="http://schemas.microsoft.com/office/2007/relationships/hdphoto" Target="../media/hdphoto1.wdp"/><Relationship Id="rId4" Type="http://schemas.openxmlformats.org/officeDocument/2006/relationships/image" Target="../media/image3.png"/></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0.xml"/><Relationship Id="rId5" Type="http://schemas.microsoft.com/office/2007/relationships/hdphoto" Target="../media/hdphoto1.wdp"/><Relationship Id="rId4" Type="http://schemas.openxmlformats.org/officeDocument/2006/relationships/image" Target="../media/image3.pn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0.xml"/><Relationship Id="rId5" Type="http://schemas.microsoft.com/office/2007/relationships/hdphoto" Target="../media/hdphoto1.wdp"/><Relationship Id="rId4" Type="http://schemas.openxmlformats.org/officeDocument/2006/relationships/image" Target="../media/image3.png"/></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9533-296C-4B75-BAFA-F55E0D22FF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348FB0-872A-449A-9520-5A1E353C01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D3945B-A9B0-4086-8562-BEB9C6F5E6D6}"/>
              </a:ext>
            </a:extLst>
          </p:cNvPr>
          <p:cNvSpPr>
            <a:spLocks noGrp="1"/>
          </p:cNvSpPr>
          <p:nvPr>
            <p:ph type="dt" sz="half" idx="10"/>
          </p:nvPr>
        </p:nvSpPr>
        <p:spPr/>
        <p:txBody>
          <a:bodyPr/>
          <a:lstStyle/>
          <a:p>
            <a:fld id="{1D9F98AD-C1C5-404D-B228-6C62E8759365}" type="datetime1">
              <a:rPr lang="en-US" smtClean="0"/>
              <a:t>9/6/2019</a:t>
            </a:fld>
            <a:endParaRPr lang="en-US"/>
          </a:p>
        </p:txBody>
      </p:sp>
      <p:sp>
        <p:nvSpPr>
          <p:cNvPr id="5" name="Footer Placeholder 4">
            <a:extLst>
              <a:ext uri="{FF2B5EF4-FFF2-40B4-BE49-F238E27FC236}">
                <a16:creationId xmlns:a16="http://schemas.microsoft.com/office/drawing/2014/main" id="{2A5F1B8F-2F3B-488C-8D6E-C27F4498F379}"/>
              </a:ext>
            </a:extLst>
          </p:cNvPr>
          <p:cNvSpPr>
            <a:spLocks noGrp="1"/>
          </p:cNvSpPr>
          <p:nvPr>
            <p:ph type="ftr" sz="quarter" idx="11"/>
          </p:nvPr>
        </p:nvSpPr>
        <p:spPr/>
        <p:txBody>
          <a:bodyPr/>
          <a:lstStyle/>
          <a:p>
            <a:r>
              <a:rPr lang="nl-NL"/>
              <a:t>Nelson Lopez (DAT Team/RTP)</a:t>
            </a:r>
            <a:endParaRPr lang="en-US"/>
          </a:p>
        </p:txBody>
      </p:sp>
      <p:sp>
        <p:nvSpPr>
          <p:cNvPr id="6" name="Slide Number Placeholder 5">
            <a:extLst>
              <a:ext uri="{FF2B5EF4-FFF2-40B4-BE49-F238E27FC236}">
                <a16:creationId xmlns:a16="http://schemas.microsoft.com/office/drawing/2014/main" id="{03DDF6CD-D8A7-4CCC-8000-80786222ACF2}"/>
              </a:ext>
            </a:extLst>
          </p:cNvPr>
          <p:cNvSpPr>
            <a:spLocks noGrp="1"/>
          </p:cNvSpPr>
          <p:nvPr>
            <p:ph type="sldNum" sz="quarter" idx="12"/>
          </p:nvPr>
        </p:nvSpPr>
        <p:spPr/>
        <p:txBody>
          <a:bodyPr/>
          <a:lstStyle/>
          <a:p>
            <a:fld id="{2BC087DC-9BB7-4582-BD7B-A618FBC8DD30}" type="slidenum">
              <a:rPr lang="en-US" smtClean="0"/>
              <a:t>‹#›</a:t>
            </a:fld>
            <a:endParaRPr lang="en-US"/>
          </a:p>
        </p:txBody>
      </p:sp>
    </p:spTree>
    <p:extLst>
      <p:ext uri="{BB962C8B-B14F-4D97-AF65-F5344CB8AC3E}">
        <p14:creationId xmlns:p14="http://schemas.microsoft.com/office/powerpoint/2010/main" val="16483281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IN"/>
              <a:t>IBM Z DevOps  /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t>IBM Z DevOps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t>IBM Z DevOps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t>IBM Z DevOps  /  © 2019 IBM Corporation</a:t>
            </a:r>
            <a:endParaRPr lang="en-US"/>
          </a:p>
        </p:txBody>
      </p:sp>
    </p:spTree>
    <p:extLst>
      <p:ext uri="{BB962C8B-B14F-4D97-AF65-F5344CB8AC3E}">
        <p14:creationId xmlns:p14="http://schemas.microsoft.com/office/powerpoint/2010/main" val="113428032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IN"/>
              <a:t>IBM Z DevOps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IN">
                <a:solidFill>
                  <a:srgbClr val="000000"/>
                </a:solidFill>
              </a:rPr>
              <a:t>IBM Z DevOps  /  © 2019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solidFill>
                  <a:srgbClr val="000000"/>
                </a:solidFill>
              </a:rPr>
              <a:t>IBM Z DevOps  /  © 2019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solidFill>
                  <a:srgbClr val="000000"/>
                </a:solidFill>
              </a:rPr>
              <a:t>IBM Z DevOps  /  © 2019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228600" y="173736"/>
            <a:ext cx="2103120" cy="4343400"/>
          </a:xfrm>
        </p:spPr>
        <p:txBody>
          <a:bodyPr/>
          <a:lstStyle/>
          <a:p>
            <a:r>
              <a:rPr lang="en-US" dirty="0"/>
              <a:t>Click to edit Master title style</a:t>
            </a:r>
          </a:p>
        </p:txBody>
      </p:sp>
      <p:sp>
        <p:nvSpPr>
          <p:cNvPr id="3" name="Content Placeholder 2"/>
          <p:cNvSpPr>
            <a:spLocks noGrp="1"/>
          </p:cNvSpPr>
          <p:nvPr>
            <p:ph idx="1"/>
          </p:nvPr>
        </p:nvSpPr>
        <p:spPr>
          <a:xfrm>
            <a:off x="2414017" y="173736"/>
            <a:ext cx="6376911" cy="4343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US">
              <a:solidFill>
                <a:srgbClr val="000000"/>
              </a:solidFill>
            </a:endParaRPr>
          </a:p>
        </p:txBody>
      </p:sp>
      <p:sp>
        <p:nvSpPr>
          <p:cNvPr id="5" name="Footer Placeholder 4"/>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Slide Number Placeholder 5"/>
          <p:cNvSpPr>
            <a:spLocks noGrp="1"/>
          </p:cNvSpPr>
          <p:nvPr>
            <p:ph type="sldNum" sz="quarter" idx="12"/>
          </p:nvPr>
        </p:nvSpPr>
        <p:spPr/>
        <p:txBody>
          <a:bodyPr/>
          <a:lstStyle/>
          <a:p>
            <a:fld id="{E4DBDE34-E9B5-E04F-B662-69720E4BCB53}"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IN">
                <a:solidFill>
                  <a:srgbClr val="000000"/>
                </a:solidFill>
              </a:rPr>
              <a:t>IBM Z DevOps  /  © 2019 IBM Corporation</a:t>
            </a:r>
            <a:endParaRPr lang="en-US">
              <a:solidFill>
                <a:srgbClr val="000000"/>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IN">
                <a:solidFill>
                  <a:srgbClr val="000000"/>
                </a:solidFill>
              </a:rPr>
              <a:t>IBM Z DevOps  /  © 2019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61393180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solidFill>
                  <a:srgbClr val="000000"/>
                </a:solidFill>
              </a:rPr>
              <a:t>IBM Z DevOps  /  © 2019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solidFill>
                  <a:srgbClr val="000000"/>
                </a:solidFill>
              </a:rPr>
              <a:t>IBM Z DevOps  /  © 2019 IBM Corporation</a:t>
            </a:r>
            <a:endParaRPr lang="en-US">
              <a:solidFill>
                <a:srgbClr val="000000"/>
              </a:solidFill>
            </a:endParaRPr>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10"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84037283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93923649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en-IN">
                <a:solidFill>
                  <a:srgbClr val="000000"/>
                </a:solidFill>
              </a:rPr>
              <a:t>IBM Z DevOps  /  © 2019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6C49-E6DF-4762-B4FC-529099D574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5DBD3F-E94E-4F0E-AC7A-AD73776C6F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44866C-5C06-42C5-AF33-90DB55BA4B30}"/>
              </a:ext>
            </a:extLst>
          </p:cNvPr>
          <p:cNvSpPr>
            <a:spLocks noGrp="1"/>
          </p:cNvSpPr>
          <p:nvPr>
            <p:ph type="dt" sz="half" idx="10"/>
          </p:nvPr>
        </p:nvSpPr>
        <p:spPr/>
        <p:txBody>
          <a:bodyPr/>
          <a:lstStyle/>
          <a:p>
            <a:fld id="{1D9F98AD-C1C5-404D-B228-6C62E8759365}" type="datetime1">
              <a:rPr lang="en-US" smtClean="0"/>
              <a:t>9/6/2019</a:t>
            </a:fld>
            <a:endParaRPr lang="en-US"/>
          </a:p>
        </p:txBody>
      </p:sp>
      <p:sp>
        <p:nvSpPr>
          <p:cNvPr id="5" name="Footer Placeholder 4">
            <a:extLst>
              <a:ext uri="{FF2B5EF4-FFF2-40B4-BE49-F238E27FC236}">
                <a16:creationId xmlns:a16="http://schemas.microsoft.com/office/drawing/2014/main" id="{46142E29-8F55-4484-9EC2-16179F934E0C}"/>
              </a:ext>
            </a:extLst>
          </p:cNvPr>
          <p:cNvSpPr>
            <a:spLocks noGrp="1"/>
          </p:cNvSpPr>
          <p:nvPr>
            <p:ph type="ftr" sz="quarter" idx="11"/>
          </p:nvPr>
        </p:nvSpPr>
        <p:spPr/>
        <p:txBody>
          <a:bodyPr/>
          <a:lstStyle/>
          <a:p>
            <a:r>
              <a:rPr lang="nl-NL"/>
              <a:t>Nelson Lopez (DAT Team/RTP)</a:t>
            </a:r>
            <a:endParaRPr lang="en-US"/>
          </a:p>
        </p:txBody>
      </p:sp>
      <p:sp>
        <p:nvSpPr>
          <p:cNvPr id="6" name="Slide Number Placeholder 5">
            <a:extLst>
              <a:ext uri="{FF2B5EF4-FFF2-40B4-BE49-F238E27FC236}">
                <a16:creationId xmlns:a16="http://schemas.microsoft.com/office/drawing/2014/main" id="{BF2C4AE9-E062-426B-8BC0-F30A5C43D024}"/>
              </a:ext>
            </a:extLst>
          </p:cNvPr>
          <p:cNvSpPr>
            <a:spLocks noGrp="1"/>
          </p:cNvSpPr>
          <p:nvPr>
            <p:ph type="sldNum" sz="quarter" idx="12"/>
          </p:nvPr>
        </p:nvSpPr>
        <p:spPr/>
        <p:txBody>
          <a:bodyPr/>
          <a:lstStyle/>
          <a:p>
            <a:fld id="{2BC087DC-9BB7-4582-BD7B-A618FBC8DD30}" type="slidenum">
              <a:rPr lang="en-US" smtClean="0"/>
              <a:t>‹#›</a:t>
            </a:fld>
            <a:endParaRPr lang="en-US"/>
          </a:p>
        </p:txBody>
      </p:sp>
    </p:spTree>
    <p:extLst>
      <p:ext uri="{BB962C8B-B14F-4D97-AF65-F5344CB8AC3E}">
        <p14:creationId xmlns:p14="http://schemas.microsoft.com/office/powerpoint/2010/main" val="67423783"/>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40118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_Cover Slid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7840" t="11953" r="7840" b="8997"/>
          <a:stretch/>
        </p:blipFill>
        <p:spPr>
          <a:xfrm>
            <a:off x="0" y="0"/>
            <a:ext cx="9144000"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extLst>
      <p:ext uri="{BB962C8B-B14F-4D97-AF65-F5344CB8AC3E}">
        <p14:creationId xmlns:p14="http://schemas.microsoft.com/office/powerpoint/2010/main" val="90687389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IN"/>
              <a:t>IBM Z DevOps  /  © 2019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41341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744734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07542171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745073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66520395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Tree>
    <p:extLst>
      <p:ext uri="{BB962C8B-B14F-4D97-AF65-F5344CB8AC3E}">
        <p14:creationId xmlns:p14="http://schemas.microsoft.com/office/powerpoint/2010/main" val="36520049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00740123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612136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922982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6213748"/>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86839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0835304"/>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053858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91735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51463757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28847754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72068187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352557393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83657416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1619070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65808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1204712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2850889261"/>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5756244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430892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7761205"/>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41633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33663561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869841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78350689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06030447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7081877"/>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83614899"/>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29481378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1596949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1" y="53646"/>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09043"/>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0" y="0"/>
            <a:ext cx="9145271" cy="5143500"/>
          </a:xfrm>
          <a:prstGeom prst="rect">
            <a:avLst/>
          </a:prstGeom>
        </p:spPr>
      </p:pic>
      <p:sp>
        <p:nvSpPr>
          <p:cNvPr id="7" name="Title 3"/>
          <p:cNvSpPr>
            <a:spLocks noGrp="1"/>
          </p:cNvSpPr>
          <p:nvPr>
            <p:ph type="title"/>
          </p:nvPr>
        </p:nvSpPr>
        <p:spPr>
          <a:xfrm>
            <a:off x="228600" y="203782"/>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1" y="53646"/>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2" y="4709043"/>
            <a:ext cx="521589" cy="211471"/>
          </a:xfrm>
          <a:prstGeom prst="rect">
            <a:avLst/>
          </a:prstGeom>
        </p:spPr>
      </p:pic>
      <p:sp>
        <p:nvSpPr>
          <p:cNvPr id="10"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2" y="4705351"/>
            <a:ext cx="521589" cy="211455"/>
          </a:xfrm>
          <a:prstGeom prst="rect">
            <a:avLst/>
          </a:prstGeom>
        </p:spPr>
      </p:pic>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Click to edit Master text styles</a:t>
            </a:r>
          </a:p>
          <a:p>
            <a:pPr marL="0" marR="0" lvl="1"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Second level</a:t>
            </a:r>
          </a:p>
          <a:p>
            <a:pPr marL="0" marR="0" lvl="2"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Third level</a:t>
            </a:r>
          </a:p>
          <a:p>
            <a:pPr marL="0" marR="0" lvl="3"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Fourth level</a:t>
            </a:r>
          </a:p>
          <a:p>
            <a:pPr marL="0" marR="0" lvl="4"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a:t>Fifth level</a:t>
            </a:r>
            <a:endParaRPr lang="en-US" dirty="0"/>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33155060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IN">
                <a:solidFill>
                  <a:srgbClr val="FFFFFF"/>
                </a:solidFill>
              </a:rPr>
              <a:t>IBM Z DevOps  /  © 2019 IBM Corporation</a:t>
            </a:r>
            <a:endParaRPr lang="en-US">
              <a:solidFill>
                <a:srgbClr val="FFFFFF"/>
              </a:solidFill>
            </a:endParaRPr>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defTabSz="685783"/>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1"/>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a:t>Click to edit Master text styles</a:t>
            </a: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10"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IN"/>
              <a:t>IBM Z DevOps  /  © 2019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IN">
                <a:solidFill>
                  <a:srgbClr val="FFFFFF"/>
                </a:solidFill>
              </a:rPr>
              <a:t>IBM Z DevOps  /  © 2019 IBM Corporation</a:t>
            </a:r>
            <a:endParaRPr lang="en-US">
              <a:solidFill>
                <a:srgbClr val="FFFFFF"/>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10"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solidFill>
                  <a:srgbClr val="000000"/>
                </a:solidFill>
              </a:rPr>
              <a:t>IBM Z DevOps  /  © 2019 IBM Corporation</a:t>
            </a:r>
            <a:endParaRPr lang="en-US">
              <a:solidFill>
                <a:srgbClr val="000000"/>
              </a:solidFill>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2135056902"/>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latin typeface="+mn-lt"/>
              </a:defRPr>
            </a:lvl1pPr>
          </a:lstStyle>
          <a:p>
            <a:r>
              <a:rPr lang="en-IN">
                <a:solidFill>
                  <a:srgbClr val="FFFFFF"/>
                </a:solidFill>
              </a:rPr>
              <a:t>IBM Z DevOps  /  © 2019 IBM Corporation</a:t>
            </a:r>
            <a:endParaRPr lang="en-US">
              <a:solidFill>
                <a:srgbClr val="FFFFFF"/>
              </a:solidFill>
            </a:endParaRP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36C49-E6DF-4762-B4FC-529099D574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5DBD3F-E94E-4F0E-AC7A-AD73776C6F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44866C-5C06-42C5-AF33-90DB55BA4B30}"/>
              </a:ext>
            </a:extLst>
          </p:cNvPr>
          <p:cNvSpPr>
            <a:spLocks noGrp="1"/>
          </p:cNvSpPr>
          <p:nvPr>
            <p:ph type="dt" sz="half" idx="10"/>
          </p:nvPr>
        </p:nvSpPr>
        <p:spPr/>
        <p:txBody>
          <a:bodyPr/>
          <a:lstStyle/>
          <a:p>
            <a:fld id="{1D9F98AD-C1C5-404D-B228-6C62E8759365}" type="datetime1">
              <a:rPr lang="en-US" smtClean="0"/>
              <a:t>9/6/2019</a:t>
            </a:fld>
            <a:endParaRPr lang="en-US"/>
          </a:p>
        </p:txBody>
      </p:sp>
      <p:sp>
        <p:nvSpPr>
          <p:cNvPr id="5" name="Footer Placeholder 4">
            <a:extLst>
              <a:ext uri="{FF2B5EF4-FFF2-40B4-BE49-F238E27FC236}">
                <a16:creationId xmlns:a16="http://schemas.microsoft.com/office/drawing/2014/main" id="{46142E29-8F55-4484-9EC2-16179F934E0C}"/>
              </a:ext>
            </a:extLst>
          </p:cNvPr>
          <p:cNvSpPr>
            <a:spLocks noGrp="1"/>
          </p:cNvSpPr>
          <p:nvPr>
            <p:ph type="ftr" sz="quarter" idx="11"/>
          </p:nvPr>
        </p:nvSpPr>
        <p:spPr/>
        <p:txBody>
          <a:bodyPr/>
          <a:lstStyle/>
          <a:p>
            <a:r>
              <a:rPr lang="nl-NL"/>
              <a:t>Nelson Lopez (DAT Team/RTP)</a:t>
            </a:r>
            <a:endParaRPr lang="en-US"/>
          </a:p>
        </p:txBody>
      </p:sp>
      <p:sp>
        <p:nvSpPr>
          <p:cNvPr id="6" name="Slide Number Placeholder 5">
            <a:extLst>
              <a:ext uri="{FF2B5EF4-FFF2-40B4-BE49-F238E27FC236}">
                <a16:creationId xmlns:a16="http://schemas.microsoft.com/office/drawing/2014/main" id="{BF2C4AE9-E062-426B-8BC0-F30A5C43D024}"/>
              </a:ext>
            </a:extLst>
          </p:cNvPr>
          <p:cNvSpPr>
            <a:spLocks noGrp="1"/>
          </p:cNvSpPr>
          <p:nvPr>
            <p:ph type="sldNum" sz="quarter" idx="12"/>
          </p:nvPr>
        </p:nvSpPr>
        <p:spPr/>
        <p:txBody>
          <a:bodyPr/>
          <a:lstStyle/>
          <a:p>
            <a:fld id="{2BC087DC-9BB7-4582-BD7B-A618FBC8DD30}" type="slidenum">
              <a:rPr lang="en-US" smtClean="0"/>
              <a:t>‹#›</a:t>
            </a:fld>
            <a:endParaRPr lang="en-US"/>
          </a:p>
        </p:txBody>
      </p:sp>
    </p:spTree>
    <p:extLst>
      <p:ext uri="{BB962C8B-B14F-4D97-AF65-F5344CB8AC3E}">
        <p14:creationId xmlns:p14="http://schemas.microsoft.com/office/powerpoint/2010/main" val="23565513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IN"/>
              <a:t>IBM Z DevOps  /  © 2019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ivider">
    <p:bg>
      <p:bgPr>
        <a:solidFill>
          <a:schemeClr val="accent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IN"/>
              <a:t>IBM Z DevOps  /  © 2019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page contents)">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act, number">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fact, number, half-image (bleeds)">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8055" t="11561" r="5638" b="7525"/>
          <a:stretch/>
        </p:blipFill>
        <p:spPr>
          <a:xfrm>
            <a:off x="1" y="-1"/>
            <a:ext cx="9144000" cy="5143501"/>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9" name="Picture 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571" t="4747" r="15483" b="22190"/>
          <a:stretch/>
        </p:blipFill>
        <p:spPr>
          <a:xfrm>
            <a:off x="-1271" y="0"/>
            <a:ext cx="9145271" cy="5143500"/>
          </a:xfrm>
          <a:prstGeom prst="rect">
            <a:avLst/>
          </a:prstGeom>
        </p:spPr>
      </p:pic>
      <p:sp>
        <p:nvSpPr>
          <p:cNvPr id="7"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dirty="0"/>
              <a:t>Click to edit Master title style</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4330" y="53645"/>
            <a:ext cx="1599819" cy="505235"/>
          </a:xfrm>
          <a:prstGeom prst="rect">
            <a:avLst/>
          </a:prstGeom>
        </p:spPr>
      </p:pic>
      <p:pic>
        <p:nvPicPr>
          <p:cNvPr id="19" name="Picture 18" descr="ibm_gry.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8393811" y="4709042"/>
            <a:ext cx="521589" cy="211471"/>
          </a:xfrm>
          <a:prstGeom prst="rect">
            <a:avLst/>
          </a:prstGeom>
        </p:spPr>
      </p:pic>
      <p:sp>
        <p:nvSpPr>
          <p:cNvPr id="8" name="Footer Placeholder 3"/>
          <p:cNvSpPr>
            <a:spLocks noGrp="1"/>
          </p:cNvSpPr>
          <p:nvPr>
            <p:ph type="ftr" sz="quarter" idx="11"/>
          </p:nvPr>
        </p:nvSpPr>
        <p:spPr>
          <a:xfrm>
            <a:off x="228600" y="4826480"/>
            <a:ext cx="6400800" cy="137160"/>
          </a:xfrm>
        </p:spPr>
        <p:txBody>
          <a:bodyPr/>
          <a:lstStyle>
            <a:lvl1pPr>
              <a:defRPr>
                <a:solidFill>
                  <a:schemeClr val="tx1"/>
                </a:solidFill>
                <a:latin typeface="+mn-lt"/>
              </a:defRPr>
            </a:lvl1pPr>
          </a:lstStyle>
          <a:p>
            <a:r>
              <a:rPr lang="en-IN"/>
              <a:t>IBM Z DevOps  /  © 2019 IBM Corporation</a:t>
            </a:r>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en-IN"/>
              <a:t>IBM Z DevOps  /  © 2019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IN"/>
              <a:t>IBM Z DevOps  /  © 2019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ig text">
    <p:bg>
      <p:bgPr>
        <a:solidFill>
          <a:srgbClr val="8C888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3660171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t>IBM Z DevOps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t>IBM Z DevOps  /  © 2019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IN"/>
              <a:t>IBM Z DevOps  /  © 2019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Tree>
    <p:extLst>
      <p:ext uri="{BB962C8B-B14F-4D97-AF65-F5344CB8AC3E}">
        <p14:creationId xmlns:p14="http://schemas.microsoft.com/office/powerpoint/2010/main" val="12568061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IN"/>
              <a:t>IBM Z DevOps  /  © 2019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IN"/>
              <a:t>IBM Z DevOps  /  © 2019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21" Type="http://schemas.openxmlformats.org/officeDocument/2006/relationships/slideLayout" Target="../slideLayouts/slideLayout354.xml"/><Relationship Id="rId34" Type="http://schemas.openxmlformats.org/officeDocument/2006/relationships/slideLayout" Target="../slideLayouts/slideLayout367.xml"/><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33" Type="http://schemas.openxmlformats.org/officeDocument/2006/relationships/slideLayout" Target="../slideLayouts/slideLayout366.xml"/><Relationship Id="rId38" Type="http://schemas.openxmlformats.org/officeDocument/2006/relationships/theme" Target="../theme/theme10.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29" Type="http://schemas.openxmlformats.org/officeDocument/2006/relationships/slideLayout" Target="../slideLayouts/slideLayout362.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32" Type="http://schemas.openxmlformats.org/officeDocument/2006/relationships/slideLayout" Target="../slideLayouts/slideLayout365.xml"/><Relationship Id="rId37" Type="http://schemas.openxmlformats.org/officeDocument/2006/relationships/slideLayout" Target="../slideLayouts/slideLayout370.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36" Type="http://schemas.openxmlformats.org/officeDocument/2006/relationships/slideLayout" Target="../slideLayouts/slideLayout369.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31" Type="http://schemas.openxmlformats.org/officeDocument/2006/relationships/slideLayout" Target="../slideLayouts/slideLayout364.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slideLayout" Target="../slideLayouts/slideLayout363.xml"/><Relationship Id="rId35" Type="http://schemas.openxmlformats.org/officeDocument/2006/relationships/slideLayout" Target="../slideLayouts/slideLayout368.xml"/><Relationship Id="rId8" Type="http://schemas.openxmlformats.org/officeDocument/2006/relationships/slideLayout" Target="../slideLayouts/slideLayout341.xml"/><Relationship Id="rId3" Type="http://schemas.openxmlformats.org/officeDocument/2006/relationships/slideLayout" Target="../slideLayouts/slideLayout33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theme" Target="../theme/theme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9" Type="http://schemas.openxmlformats.org/officeDocument/2006/relationships/theme" Target="../theme/theme3.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slideLayout" Target="../slideLayouts/slideLayout112.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 Id="rId8" Type="http://schemas.openxmlformats.org/officeDocument/2006/relationships/slideLayout" Target="../slideLayouts/slideLayout82.xml"/><Relationship Id="rId3"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26" Type="http://schemas.openxmlformats.org/officeDocument/2006/relationships/slideLayout" Target="../slideLayouts/slideLayout138.xml"/><Relationship Id="rId21" Type="http://schemas.openxmlformats.org/officeDocument/2006/relationships/slideLayout" Target="../slideLayouts/slideLayout133.xml"/><Relationship Id="rId34" Type="http://schemas.openxmlformats.org/officeDocument/2006/relationships/slideLayout" Target="../slideLayouts/slideLayout146.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5" Type="http://schemas.openxmlformats.org/officeDocument/2006/relationships/slideLayout" Target="../slideLayouts/slideLayout137.xml"/><Relationship Id="rId33" Type="http://schemas.openxmlformats.org/officeDocument/2006/relationships/slideLayout" Target="../slideLayouts/slideLayout145.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slideLayout" Target="../slideLayouts/slideLayout132.xml"/><Relationship Id="rId29" Type="http://schemas.openxmlformats.org/officeDocument/2006/relationships/slideLayout" Target="../slideLayouts/slideLayout141.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24" Type="http://schemas.openxmlformats.org/officeDocument/2006/relationships/slideLayout" Target="../slideLayouts/slideLayout136.xml"/><Relationship Id="rId32" Type="http://schemas.openxmlformats.org/officeDocument/2006/relationships/slideLayout" Target="../slideLayouts/slideLayout144.xml"/><Relationship Id="rId37" Type="http://schemas.openxmlformats.org/officeDocument/2006/relationships/theme" Target="../theme/theme4.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23" Type="http://schemas.openxmlformats.org/officeDocument/2006/relationships/slideLayout" Target="../slideLayouts/slideLayout135.xml"/><Relationship Id="rId28" Type="http://schemas.openxmlformats.org/officeDocument/2006/relationships/slideLayout" Target="../slideLayouts/slideLayout140.xml"/><Relationship Id="rId36" Type="http://schemas.openxmlformats.org/officeDocument/2006/relationships/slideLayout" Target="../slideLayouts/slideLayout148.xml"/><Relationship Id="rId10" Type="http://schemas.openxmlformats.org/officeDocument/2006/relationships/slideLayout" Target="../slideLayouts/slideLayout122.xml"/><Relationship Id="rId19" Type="http://schemas.openxmlformats.org/officeDocument/2006/relationships/slideLayout" Target="../slideLayouts/slideLayout131.xml"/><Relationship Id="rId31" Type="http://schemas.openxmlformats.org/officeDocument/2006/relationships/slideLayout" Target="../slideLayouts/slideLayout143.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 Id="rId22" Type="http://schemas.openxmlformats.org/officeDocument/2006/relationships/slideLayout" Target="../slideLayouts/slideLayout134.xml"/><Relationship Id="rId27" Type="http://schemas.openxmlformats.org/officeDocument/2006/relationships/slideLayout" Target="../slideLayouts/slideLayout139.xml"/><Relationship Id="rId30" Type="http://schemas.openxmlformats.org/officeDocument/2006/relationships/slideLayout" Target="../slideLayouts/slideLayout142.xml"/><Relationship Id="rId35" Type="http://schemas.openxmlformats.org/officeDocument/2006/relationships/slideLayout" Target="../slideLayouts/slideLayout147.xml"/><Relationship Id="rId8" Type="http://schemas.openxmlformats.org/officeDocument/2006/relationships/slideLayout" Target="../slideLayouts/slideLayout120.xml"/><Relationship Id="rId3" Type="http://schemas.openxmlformats.org/officeDocument/2006/relationships/slideLayout" Target="../slideLayouts/slideLayout11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theme" Target="../theme/theme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8" Type="http://schemas.openxmlformats.org/officeDocument/2006/relationships/slideLayout" Target="../slideLayouts/slideLayout156.xml"/><Relationship Id="rId3" Type="http://schemas.openxmlformats.org/officeDocument/2006/relationships/slideLayout" Target="../slideLayouts/slideLayout15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9" Type="http://schemas.openxmlformats.org/officeDocument/2006/relationships/theme" Target="../theme/theme6.xml"/><Relationship Id="rId21" Type="http://schemas.openxmlformats.org/officeDocument/2006/relationships/slideLayout" Target="../slideLayouts/slideLayout206.xml"/><Relationship Id="rId34" Type="http://schemas.openxmlformats.org/officeDocument/2006/relationships/slideLayout" Target="../slideLayouts/slideLayout219.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33" Type="http://schemas.openxmlformats.org/officeDocument/2006/relationships/slideLayout" Target="../slideLayouts/slideLayout218.xml"/><Relationship Id="rId38" Type="http://schemas.openxmlformats.org/officeDocument/2006/relationships/slideLayout" Target="../slideLayouts/slideLayout223.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slideLayout" Target="../slideLayouts/slideLayout214.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slideLayout" Target="../slideLayouts/slideLayout217.xml"/><Relationship Id="rId37" Type="http://schemas.openxmlformats.org/officeDocument/2006/relationships/slideLayout" Target="../slideLayouts/slideLayout222.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36" Type="http://schemas.openxmlformats.org/officeDocument/2006/relationships/slideLayout" Target="../slideLayouts/slideLayout221.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slideLayout" Target="../slideLayouts/slideLayout216.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 Id="rId35" Type="http://schemas.openxmlformats.org/officeDocument/2006/relationships/slideLayout" Target="../slideLayouts/slideLayout220.xml"/><Relationship Id="rId8" Type="http://schemas.openxmlformats.org/officeDocument/2006/relationships/slideLayout" Target="../slideLayouts/slideLayout193.xml"/><Relationship Id="rId3" Type="http://schemas.openxmlformats.org/officeDocument/2006/relationships/slideLayout" Target="../slideLayouts/slideLayout18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26" Type="http://schemas.openxmlformats.org/officeDocument/2006/relationships/slideLayout" Target="../slideLayouts/slideLayout249.xml"/><Relationship Id="rId21" Type="http://schemas.openxmlformats.org/officeDocument/2006/relationships/slideLayout" Target="../slideLayouts/slideLayout244.xml"/><Relationship Id="rId34" Type="http://schemas.openxmlformats.org/officeDocument/2006/relationships/slideLayout" Target="../slideLayouts/slideLayout257.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25" Type="http://schemas.openxmlformats.org/officeDocument/2006/relationships/slideLayout" Target="../slideLayouts/slideLayout248.xml"/><Relationship Id="rId33" Type="http://schemas.openxmlformats.org/officeDocument/2006/relationships/slideLayout" Target="../slideLayouts/slideLayout256.xml"/><Relationship Id="rId2" Type="http://schemas.openxmlformats.org/officeDocument/2006/relationships/slideLayout" Target="../slideLayouts/slideLayout225.xml"/><Relationship Id="rId16" Type="http://schemas.openxmlformats.org/officeDocument/2006/relationships/slideLayout" Target="../slideLayouts/slideLayout239.xml"/><Relationship Id="rId20" Type="http://schemas.openxmlformats.org/officeDocument/2006/relationships/slideLayout" Target="../slideLayouts/slideLayout243.xml"/><Relationship Id="rId29" Type="http://schemas.openxmlformats.org/officeDocument/2006/relationships/slideLayout" Target="../slideLayouts/slideLayout252.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24" Type="http://schemas.openxmlformats.org/officeDocument/2006/relationships/slideLayout" Target="../slideLayouts/slideLayout247.xml"/><Relationship Id="rId32" Type="http://schemas.openxmlformats.org/officeDocument/2006/relationships/slideLayout" Target="../slideLayouts/slideLayout255.xml"/><Relationship Id="rId37" Type="http://schemas.openxmlformats.org/officeDocument/2006/relationships/theme" Target="../theme/theme7.xml"/><Relationship Id="rId5" Type="http://schemas.openxmlformats.org/officeDocument/2006/relationships/slideLayout" Target="../slideLayouts/slideLayout228.xml"/><Relationship Id="rId15" Type="http://schemas.openxmlformats.org/officeDocument/2006/relationships/slideLayout" Target="../slideLayouts/slideLayout238.xml"/><Relationship Id="rId23" Type="http://schemas.openxmlformats.org/officeDocument/2006/relationships/slideLayout" Target="../slideLayouts/slideLayout246.xml"/><Relationship Id="rId28" Type="http://schemas.openxmlformats.org/officeDocument/2006/relationships/slideLayout" Target="../slideLayouts/slideLayout251.xml"/><Relationship Id="rId36" Type="http://schemas.openxmlformats.org/officeDocument/2006/relationships/slideLayout" Target="../slideLayouts/slideLayout259.xml"/><Relationship Id="rId10" Type="http://schemas.openxmlformats.org/officeDocument/2006/relationships/slideLayout" Target="../slideLayouts/slideLayout233.xml"/><Relationship Id="rId19" Type="http://schemas.openxmlformats.org/officeDocument/2006/relationships/slideLayout" Target="../slideLayouts/slideLayout242.xml"/><Relationship Id="rId31" Type="http://schemas.openxmlformats.org/officeDocument/2006/relationships/slideLayout" Target="../slideLayouts/slideLayout254.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slideLayout" Target="../slideLayouts/slideLayout237.xml"/><Relationship Id="rId22" Type="http://schemas.openxmlformats.org/officeDocument/2006/relationships/slideLayout" Target="../slideLayouts/slideLayout245.xml"/><Relationship Id="rId27" Type="http://schemas.openxmlformats.org/officeDocument/2006/relationships/slideLayout" Target="../slideLayouts/slideLayout250.xml"/><Relationship Id="rId30" Type="http://schemas.openxmlformats.org/officeDocument/2006/relationships/slideLayout" Target="../slideLayouts/slideLayout253.xml"/><Relationship Id="rId35" Type="http://schemas.openxmlformats.org/officeDocument/2006/relationships/slideLayout" Target="../slideLayouts/slideLayout258.xml"/><Relationship Id="rId8" Type="http://schemas.openxmlformats.org/officeDocument/2006/relationships/slideLayout" Target="../slideLayouts/slideLayout231.xml"/><Relationship Id="rId3" Type="http://schemas.openxmlformats.org/officeDocument/2006/relationships/slideLayout" Target="../slideLayouts/slideLayout22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21" Type="http://schemas.openxmlformats.org/officeDocument/2006/relationships/slideLayout" Target="../slideLayouts/slideLayout280.xml"/><Relationship Id="rId34" Type="http://schemas.openxmlformats.org/officeDocument/2006/relationships/slideLayout" Target="../slideLayouts/slideLayout293.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slideLayout" Target="../slideLayouts/slideLayout292.xml"/><Relationship Id="rId38" Type="http://schemas.openxmlformats.org/officeDocument/2006/relationships/theme" Target="../theme/theme8.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29" Type="http://schemas.openxmlformats.org/officeDocument/2006/relationships/slideLayout" Target="../slideLayouts/slideLayout288.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slideLayout" Target="../slideLayouts/slideLayout291.xml"/><Relationship Id="rId37" Type="http://schemas.openxmlformats.org/officeDocument/2006/relationships/slideLayout" Target="../slideLayouts/slideLayout296.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36" Type="http://schemas.openxmlformats.org/officeDocument/2006/relationships/slideLayout" Target="../slideLayouts/slideLayout295.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31" Type="http://schemas.openxmlformats.org/officeDocument/2006/relationships/slideLayout" Target="../slideLayouts/slideLayout290.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 Id="rId35" Type="http://schemas.openxmlformats.org/officeDocument/2006/relationships/slideLayout" Target="../slideLayouts/slideLayout294.xml"/><Relationship Id="rId8" Type="http://schemas.openxmlformats.org/officeDocument/2006/relationships/slideLayout" Target="../slideLayouts/slideLayout267.xml"/><Relationship Id="rId3" Type="http://schemas.openxmlformats.org/officeDocument/2006/relationships/slideLayout" Target="../slideLayouts/slideLayout262.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09.xml"/><Relationship Id="rId18" Type="http://schemas.openxmlformats.org/officeDocument/2006/relationships/slideLayout" Target="../slideLayouts/slideLayout314.xml"/><Relationship Id="rId26" Type="http://schemas.openxmlformats.org/officeDocument/2006/relationships/slideLayout" Target="../slideLayouts/slideLayout322.xml"/><Relationship Id="rId21" Type="http://schemas.openxmlformats.org/officeDocument/2006/relationships/slideLayout" Target="../slideLayouts/slideLayout317.xml"/><Relationship Id="rId34" Type="http://schemas.openxmlformats.org/officeDocument/2006/relationships/slideLayout" Target="../slideLayouts/slideLayout330.xml"/><Relationship Id="rId7" Type="http://schemas.openxmlformats.org/officeDocument/2006/relationships/slideLayout" Target="../slideLayouts/slideLayout303.xml"/><Relationship Id="rId12" Type="http://schemas.openxmlformats.org/officeDocument/2006/relationships/slideLayout" Target="../slideLayouts/slideLayout308.xml"/><Relationship Id="rId17" Type="http://schemas.openxmlformats.org/officeDocument/2006/relationships/slideLayout" Target="../slideLayouts/slideLayout313.xml"/><Relationship Id="rId25" Type="http://schemas.openxmlformats.org/officeDocument/2006/relationships/slideLayout" Target="../slideLayouts/slideLayout321.xml"/><Relationship Id="rId33" Type="http://schemas.openxmlformats.org/officeDocument/2006/relationships/slideLayout" Target="../slideLayouts/slideLayout329.xml"/><Relationship Id="rId38" Type="http://schemas.openxmlformats.org/officeDocument/2006/relationships/theme" Target="../theme/theme9.xml"/><Relationship Id="rId2" Type="http://schemas.openxmlformats.org/officeDocument/2006/relationships/slideLayout" Target="../slideLayouts/slideLayout298.xml"/><Relationship Id="rId16" Type="http://schemas.openxmlformats.org/officeDocument/2006/relationships/slideLayout" Target="../slideLayouts/slideLayout312.xml"/><Relationship Id="rId20" Type="http://schemas.openxmlformats.org/officeDocument/2006/relationships/slideLayout" Target="../slideLayouts/slideLayout316.xml"/><Relationship Id="rId29" Type="http://schemas.openxmlformats.org/officeDocument/2006/relationships/slideLayout" Target="../slideLayouts/slideLayout325.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24" Type="http://schemas.openxmlformats.org/officeDocument/2006/relationships/slideLayout" Target="../slideLayouts/slideLayout320.xml"/><Relationship Id="rId32" Type="http://schemas.openxmlformats.org/officeDocument/2006/relationships/slideLayout" Target="../slideLayouts/slideLayout328.xml"/><Relationship Id="rId37" Type="http://schemas.openxmlformats.org/officeDocument/2006/relationships/slideLayout" Target="../slideLayouts/slideLayout333.xml"/><Relationship Id="rId5" Type="http://schemas.openxmlformats.org/officeDocument/2006/relationships/slideLayout" Target="../slideLayouts/slideLayout301.xml"/><Relationship Id="rId15" Type="http://schemas.openxmlformats.org/officeDocument/2006/relationships/slideLayout" Target="../slideLayouts/slideLayout311.xml"/><Relationship Id="rId23" Type="http://schemas.openxmlformats.org/officeDocument/2006/relationships/slideLayout" Target="../slideLayouts/slideLayout319.xml"/><Relationship Id="rId28" Type="http://schemas.openxmlformats.org/officeDocument/2006/relationships/slideLayout" Target="../slideLayouts/slideLayout324.xml"/><Relationship Id="rId36" Type="http://schemas.openxmlformats.org/officeDocument/2006/relationships/slideLayout" Target="../slideLayouts/slideLayout332.xml"/><Relationship Id="rId10" Type="http://schemas.openxmlformats.org/officeDocument/2006/relationships/slideLayout" Target="../slideLayouts/slideLayout306.xml"/><Relationship Id="rId19" Type="http://schemas.openxmlformats.org/officeDocument/2006/relationships/slideLayout" Target="../slideLayouts/slideLayout315.xml"/><Relationship Id="rId31" Type="http://schemas.openxmlformats.org/officeDocument/2006/relationships/slideLayout" Target="../slideLayouts/slideLayout327.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slideLayout" Target="../slideLayouts/slideLayout310.xml"/><Relationship Id="rId22" Type="http://schemas.openxmlformats.org/officeDocument/2006/relationships/slideLayout" Target="../slideLayouts/slideLayout318.xml"/><Relationship Id="rId27" Type="http://schemas.openxmlformats.org/officeDocument/2006/relationships/slideLayout" Target="../slideLayouts/slideLayout323.xml"/><Relationship Id="rId30" Type="http://schemas.openxmlformats.org/officeDocument/2006/relationships/slideLayout" Target="../slideLayouts/slideLayout326.xml"/><Relationship Id="rId35" Type="http://schemas.openxmlformats.org/officeDocument/2006/relationships/slideLayout" Target="../slideLayouts/slideLayout331.xml"/><Relationship Id="rId8" Type="http://schemas.openxmlformats.org/officeDocument/2006/relationships/slideLayout" Target="../slideLayouts/slideLayout304.xml"/><Relationship Id="rId3" Type="http://schemas.openxmlformats.org/officeDocument/2006/relationships/slideLayout" Target="../slideLayouts/slideLayout2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IN"/>
              <a:t>IBM Z DevOps  /  © 2019 IBM Corporation</a:t>
            </a:r>
            <a:endParaRPr lang="en-US"/>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673" r:id="rId3"/>
    <p:sldLayoutId id="2147483674" r:id="rId4"/>
    <p:sldLayoutId id="2147483819"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822" r:id="rId36"/>
    <p:sldLayoutId id="2147483707" r:id="rId37"/>
    <p:sldLayoutId id="2147484078" r:id="rId38"/>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IN">
                <a:solidFill>
                  <a:srgbClr val="FFFFFF"/>
                </a:solidFill>
              </a:rPr>
              <a:t>IBM Z DevOps  /  © 2019 IBM Corporation</a:t>
            </a:r>
            <a:endParaRPr lang="en-US">
              <a:solidFill>
                <a:srgbClr val="FFFFFF"/>
              </a:solidFill>
            </a:endParaRPr>
          </a:p>
        </p:txBody>
      </p:sp>
    </p:spTree>
    <p:extLst>
      <p:ext uri="{BB962C8B-B14F-4D97-AF65-F5344CB8AC3E}">
        <p14:creationId xmlns:p14="http://schemas.microsoft.com/office/powerpoint/2010/main" val="315859731"/>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 id="2147484044" r:id="rId18"/>
    <p:sldLayoutId id="2147484045" r:id="rId19"/>
    <p:sldLayoutId id="2147484046" r:id="rId20"/>
    <p:sldLayoutId id="2147484047" r:id="rId21"/>
    <p:sldLayoutId id="2147484048" r:id="rId22"/>
    <p:sldLayoutId id="2147484049" r:id="rId23"/>
    <p:sldLayoutId id="2147484050" r:id="rId24"/>
    <p:sldLayoutId id="2147484051" r:id="rId25"/>
    <p:sldLayoutId id="2147484052" r:id="rId26"/>
    <p:sldLayoutId id="2147484053" r:id="rId27"/>
    <p:sldLayoutId id="2147484054" r:id="rId28"/>
    <p:sldLayoutId id="2147484055" r:id="rId29"/>
    <p:sldLayoutId id="2147484056" r:id="rId30"/>
    <p:sldLayoutId id="2147484057" r:id="rId31"/>
    <p:sldLayoutId id="2147484058" r:id="rId32"/>
    <p:sldLayoutId id="2147484059" r:id="rId33"/>
    <p:sldLayoutId id="2147484060" r:id="rId34"/>
    <p:sldLayoutId id="2147484061" r:id="rId35"/>
    <p:sldLayoutId id="2147484062" r:id="rId36"/>
    <p:sldLayoutId id="2147484063" r:id="rId37"/>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IN"/>
              <a:t>IBM Z DevOps  /  © 2019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711" r:id="rId3"/>
    <p:sldLayoutId id="2147483818"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823" r:id="rId35"/>
    <p:sldLayoutId id="2147483744" r:id="rId36"/>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IN"/>
              <a:t>IBM Z DevOps  /  © 2019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824" r:id="rId36"/>
    <p:sldLayoutId id="2147483780" r:id="rId37"/>
    <p:sldLayoutId id="2147484064" r:id="rId38"/>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IN"/>
              <a:t>IBM Z DevOps  /  © 2019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783" r:id="rId3"/>
    <p:sldLayoutId id="2147483817"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99" r:id="rId19"/>
    <p:sldLayoutId id="2147483800" r:id="rId20"/>
    <p:sldLayoutId id="2147483801" r:id="rId21"/>
    <p:sldLayoutId id="2147483802" r:id="rId22"/>
    <p:sldLayoutId id="2147483803" r:id="rId23"/>
    <p:sldLayoutId id="2147483804" r:id="rId24"/>
    <p:sldLayoutId id="2147483805"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25" r:id="rId35"/>
    <p:sldLayoutId id="2147483816" r:id="rId36"/>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IN">
                <a:solidFill>
                  <a:srgbClr val="000000"/>
                </a:solidFill>
              </a:rPr>
              <a:t>IBM Z DevOps  /  © 2019 IBM Corporation</a:t>
            </a:r>
            <a:endParaRPr lang="en-US">
              <a:solidFill>
                <a:srgbClr val="000000"/>
              </a:solidFill>
            </a:endParaRPr>
          </a:p>
        </p:txBody>
      </p:sp>
    </p:spTree>
    <p:extLst>
      <p:ext uri="{BB962C8B-B14F-4D97-AF65-F5344CB8AC3E}">
        <p14:creationId xmlns:p14="http://schemas.microsoft.com/office/powerpoint/2010/main" val="137512681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59" r:id="rId32"/>
    <p:sldLayoutId id="2147483860" r:id="rId33"/>
    <p:sldLayoutId id="2147483861" r:id="rId34"/>
    <p:sldLayoutId id="2147483862" r:id="rId35"/>
    <p:sldLayoutId id="2147483863" r:id="rId36"/>
    <p:sldLayoutId id="2147483864" r:id="rId37"/>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IN">
                <a:solidFill>
                  <a:srgbClr val="000000"/>
                </a:solidFill>
              </a:rPr>
              <a:t>IBM Z DevOps  /  © 2019 IBM Corporation</a:t>
            </a:r>
            <a:endParaRPr lang="en-US">
              <a:solidFill>
                <a:srgbClr val="000000"/>
              </a:solidFill>
            </a:endParaRPr>
          </a:p>
        </p:txBody>
      </p:sp>
    </p:spTree>
    <p:extLst>
      <p:ext uri="{BB962C8B-B14F-4D97-AF65-F5344CB8AC3E}">
        <p14:creationId xmlns:p14="http://schemas.microsoft.com/office/powerpoint/2010/main" val="1279673063"/>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 id="2147483874" r:id="rId11"/>
    <p:sldLayoutId id="2147483875" r:id="rId12"/>
    <p:sldLayoutId id="2147483876" r:id="rId13"/>
    <p:sldLayoutId id="2147483877" r:id="rId14"/>
    <p:sldLayoutId id="2147483878" r:id="rId15"/>
    <p:sldLayoutId id="2147483879" r:id="rId16"/>
    <p:sldLayoutId id="2147483880" r:id="rId17"/>
    <p:sldLayoutId id="2147483881" r:id="rId18"/>
    <p:sldLayoutId id="2147483882" r:id="rId19"/>
    <p:sldLayoutId id="2147483883" r:id="rId20"/>
    <p:sldLayoutId id="2147483884" r:id="rId21"/>
    <p:sldLayoutId id="2147483885" r:id="rId22"/>
    <p:sldLayoutId id="2147483886" r:id="rId23"/>
    <p:sldLayoutId id="2147483887" r:id="rId24"/>
    <p:sldLayoutId id="2147483888" r:id="rId25"/>
    <p:sldLayoutId id="2147483889" r:id="rId26"/>
    <p:sldLayoutId id="2147483890" r:id="rId27"/>
    <p:sldLayoutId id="2147483891" r:id="rId28"/>
    <p:sldLayoutId id="2147483892" r:id="rId29"/>
    <p:sldLayoutId id="2147483893" r:id="rId30"/>
    <p:sldLayoutId id="2147483894" r:id="rId31"/>
    <p:sldLayoutId id="2147483895" r:id="rId32"/>
    <p:sldLayoutId id="2147483896" r:id="rId33"/>
    <p:sldLayoutId id="2147483897" r:id="rId34"/>
    <p:sldLayoutId id="2147483898" r:id="rId35"/>
    <p:sldLayoutId id="2147483899" r:id="rId36"/>
    <p:sldLayoutId id="2147483900" r:id="rId37"/>
    <p:sldLayoutId id="2147484077" r:id="rId38"/>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IN"/>
              <a:t>IBM Z DevOps  /  © 2019 IBM Corporation</a:t>
            </a:r>
            <a:endParaRPr lang="en-US"/>
          </a:p>
        </p:txBody>
      </p:sp>
    </p:spTree>
    <p:extLst>
      <p:ext uri="{BB962C8B-B14F-4D97-AF65-F5344CB8AC3E}">
        <p14:creationId xmlns:p14="http://schemas.microsoft.com/office/powerpoint/2010/main" val="1648138036"/>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 id="2147483931" r:id="rId18"/>
    <p:sldLayoutId id="2147483932" r:id="rId19"/>
    <p:sldLayoutId id="2147483933" r:id="rId20"/>
    <p:sldLayoutId id="2147483934" r:id="rId21"/>
    <p:sldLayoutId id="2147483935" r:id="rId22"/>
    <p:sldLayoutId id="2147483936" r:id="rId23"/>
    <p:sldLayoutId id="2147483937" r:id="rId24"/>
    <p:sldLayoutId id="2147483938" r:id="rId25"/>
    <p:sldLayoutId id="2147483939" r:id="rId26"/>
    <p:sldLayoutId id="2147483940" r:id="rId27"/>
    <p:sldLayoutId id="2147483941" r:id="rId28"/>
    <p:sldLayoutId id="2147483942" r:id="rId29"/>
    <p:sldLayoutId id="2147483943" r:id="rId30"/>
    <p:sldLayoutId id="2147483944" r:id="rId31"/>
    <p:sldLayoutId id="2147483945" r:id="rId32"/>
    <p:sldLayoutId id="2147483946" r:id="rId33"/>
    <p:sldLayoutId id="2147483947" r:id="rId34"/>
    <p:sldLayoutId id="2147483948" r:id="rId35"/>
    <p:sldLayoutId id="2147483949" r:id="rId36"/>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pPr defTabSz="685783"/>
            <a:fld id="{3FD999D4-B456-9943-89B7-30D56181CE18}" type="slidenum">
              <a:rPr lang="en-US" smtClean="0">
                <a:solidFill>
                  <a:srgbClr val="FFFFFF"/>
                </a:solidFill>
              </a:rPr>
              <a:pPr defTabSz="685783"/>
              <a:t>‹#›</a:t>
            </a:fld>
            <a:endParaRPr lang="en-US">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IN">
                <a:solidFill>
                  <a:srgbClr val="FFFFFF"/>
                </a:solidFill>
              </a:rPr>
              <a:t>IBM Z DevOps  /  © 2019 IBM Corporation</a:t>
            </a:r>
            <a:endParaRPr lang="en-US">
              <a:solidFill>
                <a:srgbClr val="FFFFFF"/>
              </a:solidFill>
            </a:endParaRPr>
          </a:p>
        </p:txBody>
      </p:sp>
    </p:spTree>
    <p:extLst>
      <p:ext uri="{BB962C8B-B14F-4D97-AF65-F5344CB8AC3E}">
        <p14:creationId xmlns:p14="http://schemas.microsoft.com/office/powerpoint/2010/main" val="121883213"/>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 id="2147483967" r:id="rId17"/>
    <p:sldLayoutId id="2147483968" r:id="rId18"/>
    <p:sldLayoutId id="2147483969" r:id="rId19"/>
    <p:sldLayoutId id="2147483970" r:id="rId20"/>
    <p:sldLayoutId id="2147483971" r:id="rId21"/>
    <p:sldLayoutId id="2147483972" r:id="rId22"/>
    <p:sldLayoutId id="2147483973" r:id="rId23"/>
    <p:sldLayoutId id="2147483974" r:id="rId24"/>
    <p:sldLayoutId id="2147483975" r:id="rId25"/>
    <p:sldLayoutId id="2147483976" r:id="rId26"/>
    <p:sldLayoutId id="2147483977" r:id="rId27"/>
    <p:sldLayoutId id="2147483978" r:id="rId28"/>
    <p:sldLayoutId id="2147483979" r:id="rId29"/>
    <p:sldLayoutId id="2147483980" r:id="rId30"/>
    <p:sldLayoutId id="2147483981" r:id="rId31"/>
    <p:sldLayoutId id="2147483982" r:id="rId32"/>
    <p:sldLayoutId id="2147483983" r:id="rId33"/>
    <p:sldLayoutId id="2147483984" r:id="rId34"/>
    <p:sldLayoutId id="2147483985" r:id="rId35"/>
    <p:sldLayoutId id="2147483986" r:id="rId36"/>
    <p:sldLayoutId id="2147483987" r:id="rId37"/>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solidFill>
                  <a:srgbClr val="FFFFFF"/>
                </a:solidFill>
              </a:rPr>
              <a:pPr/>
              <a:t>‹#›</a:t>
            </a:fld>
            <a:endParaRPr lang="en-US">
              <a:solidFill>
                <a:srgbClr val="FFFFFF"/>
              </a:solidFill>
            </a:endParaRPr>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IN">
                <a:solidFill>
                  <a:srgbClr val="FFFFFF"/>
                </a:solidFill>
              </a:rPr>
              <a:t>IBM Z DevOps  /  © 2019 IBM Corporation</a:t>
            </a:r>
            <a:endParaRPr lang="en-US">
              <a:solidFill>
                <a:srgbClr val="FFFFFF"/>
              </a:solidFill>
            </a:endParaRPr>
          </a:p>
        </p:txBody>
      </p:sp>
    </p:spTree>
    <p:extLst>
      <p:ext uri="{BB962C8B-B14F-4D97-AF65-F5344CB8AC3E}">
        <p14:creationId xmlns:p14="http://schemas.microsoft.com/office/powerpoint/2010/main" val="1382925976"/>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001" r:id="rId13"/>
    <p:sldLayoutId id="2147484002" r:id="rId14"/>
    <p:sldLayoutId id="2147484003" r:id="rId15"/>
    <p:sldLayoutId id="2147484004" r:id="rId16"/>
    <p:sldLayoutId id="2147484005" r:id="rId17"/>
    <p:sldLayoutId id="2147484006" r:id="rId18"/>
    <p:sldLayoutId id="2147484007" r:id="rId19"/>
    <p:sldLayoutId id="2147484008" r:id="rId20"/>
    <p:sldLayoutId id="2147484009" r:id="rId21"/>
    <p:sldLayoutId id="2147484010" r:id="rId22"/>
    <p:sldLayoutId id="2147484011" r:id="rId23"/>
    <p:sldLayoutId id="2147484012" r:id="rId24"/>
    <p:sldLayoutId id="2147484013" r:id="rId25"/>
    <p:sldLayoutId id="2147484014" r:id="rId26"/>
    <p:sldLayoutId id="2147484015" r:id="rId27"/>
    <p:sldLayoutId id="2147484016" r:id="rId28"/>
    <p:sldLayoutId id="2147484017" r:id="rId29"/>
    <p:sldLayoutId id="2147484018" r:id="rId30"/>
    <p:sldLayoutId id="2147484019" r:id="rId31"/>
    <p:sldLayoutId id="2147484020" r:id="rId32"/>
    <p:sldLayoutId id="2147484021" r:id="rId33"/>
    <p:sldLayoutId id="2147484022" r:id="rId34"/>
    <p:sldLayoutId id="2147484023" r:id="rId35"/>
    <p:sldLayoutId id="2147484024" r:id="rId36"/>
    <p:sldLayoutId id="2147484025" r:id="rId37"/>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51.xml"/><Relationship Id="rId6" Type="http://schemas.openxmlformats.org/officeDocument/2006/relationships/hyperlink" Target="mailto:Suman.Gopinath@in.ibm.com" TargetMode="External"/><Relationship Id="rId5" Type="http://schemas.openxmlformats.org/officeDocument/2006/relationships/image" Target="../media/image10.emf"/><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2.jpeg"/><Relationship Id="rId7" Type="http://schemas.openxmlformats.org/officeDocument/2006/relationships/image" Target="../media/image22.png"/><Relationship Id="rId12" Type="http://schemas.openxmlformats.org/officeDocument/2006/relationships/image" Target="../media/image13.wmf"/><Relationship Id="rId2" Type="http://schemas.openxmlformats.org/officeDocument/2006/relationships/notesSlide" Target="../notesSlides/notesSlide10.xml"/><Relationship Id="rId1" Type="http://schemas.openxmlformats.org/officeDocument/2006/relationships/slideLayout" Target="../slideLayouts/slideLayout354.xml"/><Relationship Id="rId6" Type="http://schemas.openxmlformats.org/officeDocument/2006/relationships/image" Target="../media/image21.png"/><Relationship Id="rId11" Type="http://schemas.openxmlformats.org/officeDocument/2006/relationships/image" Target="../media/image18.png"/><Relationship Id="rId5" Type="http://schemas.microsoft.com/office/2007/relationships/hdphoto" Target="../media/hdphoto2.wdp"/><Relationship Id="rId10" Type="http://schemas.openxmlformats.org/officeDocument/2006/relationships/image" Target="../media/image25.png"/><Relationship Id="rId4" Type="http://schemas.openxmlformats.org/officeDocument/2006/relationships/image" Target="../media/image33.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4.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54.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13.wmf"/><Relationship Id="rId4" Type="http://schemas.openxmlformats.org/officeDocument/2006/relationships/image" Target="../media/image21.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5.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54.xml"/><Relationship Id="rId6" Type="http://schemas.openxmlformats.org/officeDocument/2006/relationships/image" Target="../media/image22.png"/><Relationship Id="rId11" Type="http://schemas.openxmlformats.org/officeDocument/2006/relationships/image" Target="../media/image13.wmf"/><Relationship Id="rId5" Type="http://schemas.openxmlformats.org/officeDocument/2006/relationships/image" Target="../media/image21.png"/><Relationship Id="rId10" Type="http://schemas.openxmlformats.org/officeDocument/2006/relationships/image" Target="../media/image18.png"/><Relationship Id="rId4" Type="http://schemas.openxmlformats.org/officeDocument/2006/relationships/image" Target="../media/image36.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37.png"/><Relationship Id="rId1" Type="http://schemas.openxmlformats.org/officeDocument/2006/relationships/slideLayout" Target="../slideLayouts/slideLayout33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13.wmf"/></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38.png"/><Relationship Id="rId1" Type="http://schemas.openxmlformats.org/officeDocument/2006/relationships/slideLayout" Target="../slideLayouts/slideLayout33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13.wmf"/></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354.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5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0.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43.xml"/><Relationship Id="rId6" Type="http://schemas.openxmlformats.org/officeDocument/2006/relationships/image" Target="../media/image14.png"/><Relationship Id="rId5" Type="http://schemas.openxmlformats.org/officeDocument/2006/relationships/image" Target="../media/image13.wmf"/><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354.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xml"/><Relationship Id="rId1" Type="http://schemas.openxmlformats.org/officeDocument/2006/relationships/slideLayout" Target="../slideLayouts/slideLayout354.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5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13.wmf"/></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6.png"/><Relationship Id="rId7" Type="http://schemas.openxmlformats.org/officeDocument/2006/relationships/image" Target="../media/image22.png"/><Relationship Id="rId12" Type="http://schemas.openxmlformats.org/officeDocument/2006/relationships/image" Target="../media/image13.wmf"/><Relationship Id="rId2" Type="http://schemas.openxmlformats.org/officeDocument/2006/relationships/notesSlide" Target="../notesSlides/notesSlide6.xml"/><Relationship Id="rId1" Type="http://schemas.openxmlformats.org/officeDocument/2006/relationships/slideLayout" Target="../slideLayouts/slideLayout354.xml"/><Relationship Id="rId6" Type="http://schemas.openxmlformats.org/officeDocument/2006/relationships/image" Target="../media/image21.png"/><Relationship Id="rId11" Type="http://schemas.openxmlformats.org/officeDocument/2006/relationships/image" Target="../media/image18.png"/><Relationship Id="rId5" Type="http://schemas.openxmlformats.org/officeDocument/2006/relationships/image" Target="../media/image28.png"/><Relationship Id="rId10" Type="http://schemas.openxmlformats.org/officeDocument/2006/relationships/image" Target="../media/image25.png"/><Relationship Id="rId4" Type="http://schemas.openxmlformats.org/officeDocument/2006/relationships/image" Target="../media/image27.jpe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54.xml"/><Relationship Id="rId6" Type="http://schemas.openxmlformats.org/officeDocument/2006/relationships/image" Target="../media/image22.png"/><Relationship Id="rId11" Type="http://schemas.openxmlformats.org/officeDocument/2006/relationships/image" Target="../media/image13.wmf"/><Relationship Id="rId5" Type="http://schemas.openxmlformats.org/officeDocument/2006/relationships/image" Target="../media/image21.png"/><Relationship Id="rId10" Type="http://schemas.openxmlformats.org/officeDocument/2006/relationships/image" Target="../media/image18.png"/><Relationship Id="rId4" Type="http://schemas.openxmlformats.org/officeDocument/2006/relationships/image" Target="../media/image3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5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13.wmf"/></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1.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54.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13.wmf"/><Relationship Id="rId4" Type="http://schemas.openxmlformats.org/officeDocument/2006/relationships/image" Target="../media/image21.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389A-FC01-6540-8D83-10C8688FB751}"/>
              </a:ext>
            </a:extLst>
          </p:cNvPr>
          <p:cNvSpPr>
            <a:spLocks noGrp="1"/>
          </p:cNvSpPr>
          <p:nvPr>
            <p:ph type="title"/>
          </p:nvPr>
        </p:nvSpPr>
        <p:spPr>
          <a:xfrm>
            <a:off x="228600" y="1123955"/>
            <a:ext cx="4114800" cy="3475477"/>
          </a:xfrm>
        </p:spPr>
        <p:txBody>
          <a:bodyPr/>
          <a:lstStyle/>
          <a:p>
            <a:br>
              <a:rPr lang="en-US" dirty="0"/>
            </a:br>
            <a:br>
              <a:rPr lang="en-US" dirty="0"/>
            </a:br>
            <a:br>
              <a:rPr lang="en-US" dirty="0"/>
            </a:br>
            <a:br>
              <a:rPr lang="en-US" dirty="0"/>
            </a:br>
            <a:br>
              <a:rPr lang="en-US" dirty="0"/>
            </a:br>
            <a:endParaRPr lang="en-US" sz="1600" dirty="0">
              <a:solidFill>
                <a:schemeClr val="bg1">
                  <a:lumMod val="50000"/>
                  <a:lumOff val="50000"/>
                </a:schemeClr>
              </a:solidFill>
              <a:latin typeface="IBM Plex Sans Light" panose="020B0403050203000203" pitchFamily="34" charset="77"/>
            </a:endParaRPr>
          </a:p>
        </p:txBody>
      </p:sp>
      <p:sp>
        <p:nvSpPr>
          <p:cNvPr id="3" name="Slide Number Placeholder 2">
            <a:extLst>
              <a:ext uri="{FF2B5EF4-FFF2-40B4-BE49-F238E27FC236}">
                <a16:creationId xmlns:a16="http://schemas.microsoft.com/office/drawing/2014/main" id="{82E4F67C-97E6-B04E-A6F7-E317622ECD0B}"/>
              </a:ext>
            </a:extLst>
          </p:cNvPr>
          <p:cNvSpPr>
            <a:spLocks noGrp="1"/>
          </p:cNvSpPr>
          <p:nvPr>
            <p:ph type="sldNum" sz="quarter" idx="10"/>
          </p:nvPr>
        </p:nvSpPr>
        <p:spPr/>
        <p:txBody>
          <a:bodyPr/>
          <a:lstStyle/>
          <a:p>
            <a:fld id="{D0BE6F14-FF48-0F4F-A8AA-2E3F25371E4A}" type="slidenum">
              <a:rPr lang="en-US" smtClean="0"/>
              <a:pPr/>
              <a:t>1</a:t>
            </a:fld>
            <a:endParaRPr lang="en-US"/>
          </a:p>
        </p:txBody>
      </p:sp>
      <p:sp>
        <p:nvSpPr>
          <p:cNvPr id="4" name="Text Placeholder 3">
            <a:extLst>
              <a:ext uri="{FF2B5EF4-FFF2-40B4-BE49-F238E27FC236}">
                <a16:creationId xmlns:a16="http://schemas.microsoft.com/office/drawing/2014/main" id="{4B2682F6-0A97-4679-B2CE-EA6082B795F7}"/>
              </a:ext>
            </a:extLst>
          </p:cNvPr>
          <p:cNvSpPr>
            <a:spLocks noGrp="1"/>
          </p:cNvSpPr>
          <p:nvPr>
            <p:ph type="body" sz="quarter" idx="12"/>
          </p:nvPr>
        </p:nvSpPr>
        <p:spPr>
          <a:xfrm>
            <a:off x="228600" y="201168"/>
            <a:ext cx="4114800" cy="502164"/>
          </a:xfrm>
        </p:spPr>
        <p:txBody>
          <a:bodyPr/>
          <a:lstStyle/>
          <a:p>
            <a:r>
              <a:rPr lang="en-US" sz="2400" dirty="0">
                <a:solidFill>
                  <a:srgbClr val="000000"/>
                </a:solidFill>
              </a:rPr>
              <a:t>DevOps on Z</a:t>
            </a:r>
            <a:endParaRPr lang="en-US" sz="2000" dirty="0"/>
          </a:p>
        </p:txBody>
      </p:sp>
      <p:pic>
        <p:nvPicPr>
          <p:cNvPr id="5" name="Picture 4">
            <a:extLst>
              <a:ext uri="{FF2B5EF4-FFF2-40B4-BE49-F238E27FC236}">
                <a16:creationId xmlns:a16="http://schemas.microsoft.com/office/drawing/2014/main" id="{41DB7DED-6DC1-42CA-B9C4-91E47FF0123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93813" y="4669912"/>
            <a:ext cx="521589" cy="211455"/>
          </a:xfrm>
          <a:prstGeom prst="rect">
            <a:avLst/>
          </a:prstGeom>
        </p:spPr>
      </p:pic>
      <p:pic>
        <p:nvPicPr>
          <p:cNvPr id="6" name="Picture 5" descr="IBMZ_PrimaryGraphic_V1-copy">
            <a:extLst>
              <a:ext uri="{FF2B5EF4-FFF2-40B4-BE49-F238E27FC236}">
                <a16:creationId xmlns:a16="http://schemas.microsoft.com/office/drawing/2014/main" id="{1BE06B33-54D7-437F-8265-934A317E7448}"/>
              </a:ext>
            </a:extLst>
          </p:cNvPr>
          <p:cNvPicPr>
            <a:picLocks noChangeAspect="1" noChangeArrowheads="1"/>
          </p:cNvPicPr>
          <p:nvPr/>
        </p:nvPicPr>
        <p:blipFill>
          <a:blip r:embed="rId4" cstate="print"/>
          <a:srcRect/>
          <a:stretch>
            <a:fillRect/>
          </a:stretch>
        </p:blipFill>
        <p:spPr bwMode="auto">
          <a:xfrm>
            <a:off x="5790936" y="905466"/>
            <a:ext cx="2400857" cy="2999574"/>
          </a:xfrm>
          <a:prstGeom prst="rect">
            <a:avLst/>
          </a:prstGeom>
          <a:noFill/>
        </p:spPr>
      </p:pic>
      <p:pic>
        <p:nvPicPr>
          <p:cNvPr id="7" name="Picture 6">
            <a:extLst>
              <a:ext uri="{FF2B5EF4-FFF2-40B4-BE49-F238E27FC236}">
                <a16:creationId xmlns:a16="http://schemas.microsoft.com/office/drawing/2014/main" id="{4811FD86-813B-364D-838F-447B6460B503}"/>
              </a:ext>
            </a:extLst>
          </p:cNvPr>
          <p:cNvPicPr>
            <a:picLocks noChangeAspect="1"/>
          </p:cNvPicPr>
          <p:nvPr/>
        </p:nvPicPr>
        <p:blipFill>
          <a:blip r:embed="rId5"/>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08C6A4D4-6E05-F646-B0B3-1C1498356AC2}"/>
              </a:ext>
            </a:extLst>
          </p:cNvPr>
          <p:cNvSpPr txBox="1"/>
          <p:nvPr/>
        </p:nvSpPr>
        <p:spPr>
          <a:xfrm>
            <a:off x="290945" y="3350029"/>
            <a:ext cx="3823855" cy="1131079"/>
          </a:xfrm>
          <a:prstGeom prst="rect">
            <a:avLst/>
          </a:prstGeom>
          <a:noFill/>
        </p:spPr>
        <p:txBody>
          <a:bodyPr wrap="square" rtlCol="0">
            <a:spAutoFit/>
          </a:bodyPr>
          <a:lstStyle/>
          <a:p>
            <a:r>
              <a:rPr lang="en-US" dirty="0"/>
              <a:t>Nelson Lopez</a:t>
            </a:r>
          </a:p>
          <a:p>
            <a:r>
              <a:rPr lang="en-US" dirty="0">
                <a:hlinkClick r:id="rId6"/>
              </a:rPr>
              <a:t>Nelson.lopez1@ibm.com</a:t>
            </a:r>
            <a:endParaRPr lang="en-US" dirty="0"/>
          </a:p>
          <a:p>
            <a:endParaRPr lang="en-US" dirty="0"/>
          </a:p>
          <a:p>
            <a:endParaRPr lang="en-US" dirty="0"/>
          </a:p>
          <a:p>
            <a:r>
              <a:rPr lang="en-US" dirty="0"/>
              <a:t>DevOps Acceleration Team (RTP/USA)</a:t>
            </a:r>
          </a:p>
        </p:txBody>
      </p:sp>
    </p:spTree>
    <p:extLst>
      <p:ext uri="{BB962C8B-B14F-4D97-AF65-F5344CB8AC3E}">
        <p14:creationId xmlns:p14="http://schemas.microsoft.com/office/powerpoint/2010/main" val="790961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2000" dirty="0"/>
              <a:t>Unit Testing</a:t>
            </a:r>
          </a:p>
        </p:txBody>
      </p:sp>
      <p:sp>
        <p:nvSpPr>
          <p:cNvPr id="4" name="Slide Number Placeholder 3"/>
          <p:cNvSpPr>
            <a:spLocks noGrp="1"/>
          </p:cNvSpPr>
          <p:nvPr>
            <p:ph type="sldNum" sz="quarter" idx="10"/>
          </p:nvPr>
        </p:nvSpPr>
        <p:spPr/>
        <p:txBody>
          <a:bodyPr/>
          <a:lstStyle/>
          <a:p>
            <a:fld id="{D0BE6F14-FF48-0F4F-A8AA-2E3F25371E4A}" type="slidenum">
              <a:rPr lang="en-US" smtClean="0"/>
              <a:pPr/>
              <a:t>10</a:t>
            </a:fld>
            <a:endParaRPr lang="en-US"/>
          </a:p>
        </p:txBody>
      </p:sp>
      <p:sp>
        <p:nvSpPr>
          <p:cNvPr id="5" name="Footer Placeholder 4"/>
          <p:cNvSpPr>
            <a:spLocks noGrp="1"/>
          </p:cNvSpPr>
          <p:nvPr>
            <p:ph type="ftr" sz="quarter" idx="11"/>
          </p:nvPr>
        </p:nvSpPr>
        <p:spPr/>
        <p:txBody>
          <a:bodyPr/>
          <a:lstStyle/>
          <a:p>
            <a:r>
              <a:rPr lang="en-US" dirty="0"/>
              <a:t>IBM Z / © </a:t>
            </a:r>
            <a:r>
              <a:rPr lang="is-IS" dirty="0"/>
              <a:t>2018</a:t>
            </a:r>
            <a:r>
              <a:rPr lang="en-US" dirty="0"/>
              <a:t> IBM Corporation</a:t>
            </a:r>
          </a:p>
        </p:txBody>
      </p:sp>
      <p:sp>
        <p:nvSpPr>
          <p:cNvPr id="2" name="Text Placeholder 1"/>
          <p:cNvSpPr>
            <a:spLocks noGrp="1"/>
          </p:cNvSpPr>
          <p:nvPr>
            <p:ph type="body" sz="quarter" idx="4294967295"/>
          </p:nvPr>
        </p:nvSpPr>
        <p:spPr>
          <a:xfrm>
            <a:off x="862670" y="2112963"/>
            <a:ext cx="6916738" cy="2738437"/>
          </a:xfrm>
        </p:spPr>
        <p:txBody>
          <a:bodyPr/>
          <a:lstStyle/>
          <a:p>
            <a:pPr marL="171450" indent="-171450">
              <a:buFont typeface="Wingdings" charset="2"/>
              <a:buChar char="ü"/>
            </a:pPr>
            <a:r>
              <a:rPr lang="en-US" sz="1200" dirty="0">
                <a:latin typeface="IBM Plex Sans" charset="0"/>
                <a:ea typeface="IBM Plex Sans" charset="0"/>
                <a:cs typeface="IBM Plex Sans" charset="0"/>
              </a:rPr>
              <a:t>Automated Unit Testing based on the X-Unit framework</a:t>
            </a:r>
          </a:p>
          <a:p>
            <a:pPr marL="171450" indent="-171450">
              <a:buFont typeface="Wingdings" charset="2"/>
              <a:buChar char="ü"/>
            </a:pPr>
            <a:r>
              <a:rPr lang="en-US" sz="1200" dirty="0">
                <a:latin typeface="IBM Plex Sans" charset="0"/>
                <a:ea typeface="IBM Plex Sans" charset="0"/>
                <a:cs typeface="IBM Plex Sans" charset="0"/>
              </a:rPr>
              <a:t>Wizard driven Test case generation based on User input and expected output</a:t>
            </a:r>
          </a:p>
          <a:p>
            <a:pPr marL="171450" indent="-171450">
              <a:buFont typeface="Wingdings" charset="2"/>
              <a:buChar char="ü"/>
            </a:pPr>
            <a:r>
              <a:rPr lang="en-US" sz="1200" dirty="0">
                <a:latin typeface="IBM Plex Sans" charset="0"/>
                <a:ea typeface="IBM Plex Sans" charset="0"/>
                <a:cs typeface="IBM Plex Sans" charset="0"/>
              </a:rPr>
              <a:t>Generated Unit Tests are COBOL/PL1 programs that can be stored in the SCM and invoked with every build </a:t>
            </a:r>
            <a:r>
              <a:rPr lang="mr-IN" sz="1200" dirty="0">
                <a:latin typeface="IBM Plex Sans" charset="0"/>
                <a:ea typeface="IBM Plex Sans" charset="0"/>
                <a:cs typeface="IBM Plex Sans" charset="0"/>
              </a:rPr>
              <a:t>–</a:t>
            </a:r>
            <a:r>
              <a:rPr lang="en-US" sz="1200" dirty="0">
                <a:latin typeface="IBM Plex Sans" charset="0"/>
                <a:ea typeface="IBM Plex Sans" charset="0"/>
                <a:cs typeface="IBM Plex Sans" charset="0"/>
              </a:rPr>
              <a:t> Starting point of Testing Automation and building a CICD pipeline</a:t>
            </a:r>
          </a:p>
          <a:p>
            <a:pPr marL="171450" indent="-171450">
              <a:buFont typeface="Wingdings" charset="2"/>
              <a:buChar char="ü"/>
            </a:pPr>
            <a:r>
              <a:rPr lang="en-US" sz="1200" dirty="0">
                <a:latin typeface="IBM Plex Sans" charset="0"/>
                <a:ea typeface="IBM Plex Sans" charset="0"/>
                <a:cs typeface="IBM Plex Sans" charset="0"/>
              </a:rPr>
              <a:t>Test cases can be bundled into Test Suites</a:t>
            </a:r>
          </a:p>
          <a:p>
            <a:pPr marL="171450" indent="-171450">
              <a:buFont typeface="Wingdings" charset="2"/>
              <a:buChar char="ü"/>
            </a:pPr>
            <a:r>
              <a:rPr lang="en-US" sz="1200" dirty="0" err="1">
                <a:latin typeface="IBM Plex Sans" charset="0"/>
                <a:ea typeface="IBM Plex Sans" charset="0"/>
                <a:cs typeface="IBM Plex Sans" charset="0"/>
              </a:rPr>
              <a:t>zUnit</a:t>
            </a:r>
            <a:r>
              <a:rPr lang="en-US" sz="1200" dirty="0">
                <a:latin typeface="IBM Plex Sans" charset="0"/>
                <a:ea typeface="IBM Plex Sans" charset="0"/>
                <a:cs typeface="IBM Plex Sans" charset="0"/>
              </a:rPr>
              <a:t> Test Runner allows assertions and Automated Fail/Pass Checks</a:t>
            </a:r>
          </a:p>
          <a:p>
            <a:pPr marL="171450" indent="-171450">
              <a:buFont typeface="Wingdings" charset="2"/>
              <a:buChar char="ü"/>
            </a:pPr>
            <a:r>
              <a:rPr lang="en-US" sz="1200" dirty="0">
                <a:latin typeface="IBM Plex Sans" charset="0"/>
                <a:ea typeface="IBM Plex Sans" charset="0"/>
                <a:cs typeface="IBM Plex Sans" charset="0"/>
              </a:rPr>
              <a:t>Integrated Code Coverage capability</a:t>
            </a:r>
          </a:p>
          <a:p>
            <a:pPr marL="171450" indent="-171450">
              <a:buFont typeface="Wingdings" charset="2"/>
              <a:buChar char="ü"/>
            </a:pPr>
            <a:r>
              <a:rPr lang="en-US" sz="1200" dirty="0">
                <a:latin typeface="IBM Plex Sans" charset="0"/>
                <a:ea typeface="IBM Plex Sans" charset="0"/>
                <a:cs typeface="IBM Plex Sans" charset="0"/>
              </a:rPr>
              <a:t>Encourage Behavior Driven Development with the use of stubs and mocks </a:t>
            </a:r>
          </a:p>
          <a:p>
            <a:pPr marL="171450" indent="-171450">
              <a:buFont typeface="Wingdings" charset="2"/>
              <a:buChar char="ü"/>
            </a:pPr>
            <a:endParaRPr lang="mr-IN" sz="1200" dirty="0">
              <a:latin typeface="IBM Plex Sans" charset="0"/>
              <a:ea typeface="IBM Plex Sans" charset="0"/>
              <a:cs typeface="IBM Plex Sans" charset="0"/>
            </a:endParaRPr>
          </a:p>
        </p:txBody>
      </p:sp>
      <p:grpSp>
        <p:nvGrpSpPr>
          <p:cNvPr id="31" name="Group 30"/>
          <p:cNvGrpSpPr/>
          <p:nvPr/>
        </p:nvGrpSpPr>
        <p:grpSpPr>
          <a:xfrm>
            <a:off x="6327768" y="982338"/>
            <a:ext cx="1072422" cy="395719"/>
            <a:chOff x="678307" y="827259"/>
            <a:chExt cx="1072422" cy="395719"/>
          </a:xfrm>
        </p:grpSpPr>
        <p:sp>
          <p:nvSpPr>
            <p:cNvPr id="35" name="Rectangle: Rounded Corners 58"/>
            <p:cNvSpPr/>
            <p:nvPr/>
          </p:nvSpPr>
          <p:spPr>
            <a:xfrm>
              <a:off x="783684" y="857773"/>
              <a:ext cx="967045" cy="365205"/>
            </a:xfrm>
            <a:prstGeom prst="roundRect">
              <a:avLst>
                <a:gd name="adj" fmla="val 10019"/>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tIns="81000" rtlCol="0" anchor="t" anchorCtr="0"/>
            <a:lstStyle/>
            <a:p>
              <a:pPr algn="ctr" defTabSz="457189"/>
              <a:r>
                <a:rPr lang="en-US" sz="800" dirty="0">
                  <a:solidFill>
                    <a:schemeClr val="bg2"/>
                  </a:solidFill>
                </a:rPr>
                <a:t>IBM Developer for z Systems</a:t>
              </a:r>
            </a:p>
          </p:txBody>
        </p:sp>
        <p:pic>
          <p:nvPicPr>
            <p:cNvPr id="37" name="Picture 6" descr="Image result for IBM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307" y="827259"/>
              <a:ext cx="247953" cy="102433"/>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21000" y1="64315" x2="43375" y2="66935"/>
                        <a14:foregroundMark x1="43875" y1="67339" x2="50000" y2="83468"/>
                        <a14:foregroundMark x1="22500" y1="70565" x2="42125" y2="68548"/>
                        <a14:backgroundMark x1="22000" y1="67339" x2="22000" y2="67339"/>
                      </a14:backgroundRemoval>
                    </a14:imgEffect>
                  </a14:imgLayer>
                </a14:imgProps>
              </a:ext>
              <a:ext uri="{28A0092B-C50C-407E-A947-70E740481C1C}">
                <a14:useLocalDpi xmlns:a14="http://schemas.microsoft.com/office/drawing/2010/main" val="0"/>
              </a:ext>
            </a:extLst>
          </a:blip>
          <a:stretch>
            <a:fillRect/>
          </a:stretch>
        </p:blipFill>
        <p:spPr>
          <a:xfrm>
            <a:off x="6681625" y="911293"/>
            <a:ext cx="1522255" cy="943798"/>
          </a:xfrm>
          <a:prstGeom prst="rect">
            <a:avLst/>
          </a:prstGeom>
        </p:spPr>
      </p:pic>
      <p:sp>
        <p:nvSpPr>
          <p:cNvPr id="9" name="TextBox 8"/>
          <p:cNvSpPr txBox="1"/>
          <p:nvPr/>
        </p:nvSpPr>
        <p:spPr>
          <a:xfrm>
            <a:off x="7805717" y="1401217"/>
            <a:ext cx="1167308" cy="261610"/>
          </a:xfrm>
          <a:prstGeom prst="rect">
            <a:avLst/>
          </a:prstGeom>
          <a:noFill/>
        </p:spPr>
        <p:txBody>
          <a:bodyPr wrap="square" rtlCol="0">
            <a:spAutoFit/>
          </a:bodyPr>
          <a:lstStyle/>
          <a:p>
            <a:pPr algn="ctr"/>
            <a:r>
              <a:rPr lang="en-US" sz="1100" dirty="0">
                <a:solidFill>
                  <a:schemeClr val="bg2"/>
                </a:solidFill>
                <a:latin typeface="IBM Plex Sans" charset="0"/>
                <a:ea typeface="IBM Plex Sans" charset="0"/>
                <a:cs typeface="IBM Plex Sans" charset="0"/>
              </a:rPr>
              <a:t>Developer</a:t>
            </a:r>
          </a:p>
        </p:txBody>
      </p:sp>
      <p:sp>
        <p:nvSpPr>
          <p:cNvPr id="46" name="Text Placeholder 1"/>
          <p:cNvSpPr txBox="1">
            <a:spLocks/>
          </p:cNvSpPr>
          <p:nvPr/>
        </p:nvSpPr>
        <p:spPr>
          <a:xfrm>
            <a:off x="940120" y="944016"/>
            <a:ext cx="4114800" cy="934019"/>
          </a:xfrm>
          <a:prstGeom prst="rect">
            <a:avLst/>
          </a:prstGeom>
        </p:spPr>
        <p:txBody>
          <a:bodyPr vert="horz" lIns="0" tIns="0" rIns="0" bIns="0" rtlCol="0">
            <a:noAutofit/>
          </a:bodyPr>
          <a:lstStyle>
            <a:lvl1pPr marL="174625" indent="-174625" algn="l" defTabSz="457200" rtl="0" eaLnBrk="1" latinLnBrk="0" hangingPunct="1">
              <a:lnSpc>
                <a:spcPct val="100000"/>
              </a:lnSpc>
              <a:spcBef>
                <a:spcPts val="1100"/>
              </a:spcBef>
              <a:buFont typeface="Wingdings" pitchFamily="2" charset="2"/>
              <a:buChar char="§"/>
              <a:defRPr sz="1600" kern="1200">
                <a:solidFill>
                  <a:schemeClr val="tx1"/>
                </a:solidFill>
                <a:latin typeface="+mn-lt"/>
                <a:ea typeface="Arial" charset="0"/>
                <a:cs typeface="Arial" charset="0"/>
              </a:defRPr>
            </a:lvl1pPr>
            <a:lvl2pPr marL="396875" indent="-16668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628650" indent="-16668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803275" indent="-17462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969963" indent="-16668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sz="1200" dirty="0">
                <a:solidFill>
                  <a:schemeClr val="bg2"/>
                </a:solidFill>
                <a:latin typeface="IBM Plex Sans" charset="0"/>
                <a:ea typeface="IBM Plex Sans" charset="0"/>
                <a:cs typeface="IBM Plex Sans" charset="0"/>
              </a:rPr>
              <a:t>By testing Individual units/programs, it is possible to capture coding defects much earlier in the cycle before the functional and regression testing.</a:t>
            </a:r>
            <a:endParaRPr lang="mr-IN" sz="1200" dirty="0">
              <a:solidFill>
                <a:schemeClr val="bg2"/>
              </a:solidFill>
              <a:latin typeface="IBM Plex Sans" charset="0"/>
              <a:ea typeface="IBM Plex Sans" charset="0"/>
              <a:cs typeface="IBM Plex Sans" charset="0"/>
            </a:endParaRPr>
          </a:p>
        </p:txBody>
      </p:sp>
      <p:sp>
        <p:nvSpPr>
          <p:cNvPr id="47" name="Text Placeholder 29"/>
          <p:cNvSpPr txBox="1">
            <a:spLocks/>
          </p:cNvSpPr>
          <p:nvPr/>
        </p:nvSpPr>
        <p:spPr>
          <a:xfrm>
            <a:off x="223735" y="1778478"/>
            <a:ext cx="3585132" cy="300037"/>
          </a:xfrm>
          <a:prstGeom prst="rect">
            <a:avLst/>
          </a:prstGeom>
        </p:spPr>
        <p:txBody>
          <a:bodyPr vert="horz" lIns="0" tIns="0" rIns="0" bIns="0" rtlCol="0">
            <a:noAutofit/>
          </a:bodyPr>
          <a:lstStyle>
            <a:lvl1pPr marL="174625" indent="-174625" algn="l" defTabSz="457200" rtl="0" eaLnBrk="1" latinLnBrk="0" hangingPunct="1">
              <a:lnSpc>
                <a:spcPct val="100000"/>
              </a:lnSpc>
              <a:spcBef>
                <a:spcPts val="1100"/>
              </a:spcBef>
              <a:buFont typeface="Wingdings" pitchFamily="2" charset="2"/>
              <a:buNone/>
              <a:defRPr sz="1100" kern="1200">
                <a:solidFill>
                  <a:schemeClr val="tx1"/>
                </a:solidFill>
                <a:latin typeface="+mn-lt"/>
                <a:ea typeface="Arial" charset="0"/>
                <a:cs typeface="Arial" charset="0"/>
              </a:defRPr>
            </a:lvl1pPr>
            <a:lvl2pPr marL="396875" indent="-16668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628650" indent="-16668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803275" indent="-17462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969963" indent="-16668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latin typeface="IBM Plex Sans" charset="0"/>
                <a:ea typeface="IBM Plex Sans" charset="0"/>
                <a:cs typeface="IBM Plex Sans" charset="0"/>
              </a:rPr>
              <a:t>What is </a:t>
            </a:r>
            <a:r>
              <a:rPr lang="en-US" sz="1400" dirty="0" err="1">
                <a:latin typeface="IBM Plex Sans" charset="0"/>
                <a:ea typeface="IBM Plex Sans" charset="0"/>
                <a:cs typeface="IBM Plex Sans" charset="0"/>
              </a:rPr>
              <a:t>zUnit</a:t>
            </a:r>
            <a:r>
              <a:rPr lang="en-US" sz="1400" dirty="0">
                <a:latin typeface="IBM Plex Sans" charset="0"/>
                <a:ea typeface="IBM Plex Sans" charset="0"/>
                <a:cs typeface="IBM Plex Sans" charset="0"/>
              </a:rPr>
              <a:t>?</a:t>
            </a:r>
          </a:p>
        </p:txBody>
      </p:sp>
      <p:grpSp>
        <p:nvGrpSpPr>
          <p:cNvPr id="17" name="Group 16"/>
          <p:cNvGrpSpPr/>
          <p:nvPr/>
        </p:nvGrpSpPr>
        <p:grpSpPr>
          <a:xfrm>
            <a:off x="5421250" y="109253"/>
            <a:ext cx="3415247" cy="524994"/>
            <a:chOff x="5435531" y="229024"/>
            <a:chExt cx="3415247" cy="524994"/>
          </a:xfrm>
        </p:grpSpPr>
        <p:grpSp>
          <p:nvGrpSpPr>
            <p:cNvPr id="18" name="Group 17"/>
            <p:cNvGrpSpPr/>
            <p:nvPr/>
          </p:nvGrpSpPr>
          <p:grpSpPr>
            <a:xfrm>
              <a:off x="5435531" y="229024"/>
              <a:ext cx="3415247" cy="524994"/>
              <a:chOff x="5680696" y="141848"/>
              <a:chExt cx="3415247" cy="524994"/>
            </a:xfrm>
          </p:grpSpPr>
          <p:grpSp>
            <p:nvGrpSpPr>
              <p:cNvPr id="21" name="Group 20"/>
              <p:cNvGrpSpPr/>
              <p:nvPr/>
            </p:nvGrpSpPr>
            <p:grpSpPr>
              <a:xfrm>
                <a:off x="5680696" y="141848"/>
                <a:ext cx="3415247" cy="524994"/>
                <a:chOff x="5336783" y="184351"/>
                <a:chExt cx="3415247" cy="524994"/>
              </a:xfrm>
            </p:grpSpPr>
            <p:grpSp>
              <p:nvGrpSpPr>
                <p:cNvPr id="23" name="Group 22"/>
                <p:cNvGrpSpPr/>
                <p:nvPr/>
              </p:nvGrpSpPr>
              <p:grpSpPr>
                <a:xfrm>
                  <a:off x="5336783" y="201168"/>
                  <a:ext cx="3415247" cy="508177"/>
                  <a:chOff x="5336783" y="201168"/>
                  <a:chExt cx="3415247" cy="508177"/>
                </a:xfrm>
              </p:grpSpPr>
              <p:grpSp>
                <p:nvGrpSpPr>
                  <p:cNvPr id="25" name="Group 24"/>
                  <p:cNvGrpSpPr/>
                  <p:nvPr/>
                </p:nvGrpSpPr>
                <p:grpSpPr>
                  <a:xfrm>
                    <a:off x="5336783" y="201168"/>
                    <a:ext cx="3381955" cy="505071"/>
                    <a:chOff x="326066" y="2849718"/>
                    <a:chExt cx="11214474" cy="1445348"/>
                  </a:xfrm>
                </p:grpSpPr>
                <p:sp>
                  <p:nvSpPr>
                    <p:cNvPr id="28" name="Rectangle 27"/>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IBM Plex Sans" charset="0"/>
                        <a:ea typeface="IBM Plex Sans" charset="0"/>
                        <a:cs typeface="IBM Plex Sans" charset="0"/>
                      </a:endParaRPr>
                    </a:p>
                  </p:txBody>
                </p:sp>
                <p:pic>
                  <p:nvPicPr>
                    <p:cNvPr id="29" name="Picture 2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32" name="Picture 31"/>
                    <p:cNvPicPr>
                      <a:picLocks noChangeAspect="1"/>
                    </p:cNvPicPr>
                    <p:nvPr/>
                  </p:nvPicPr>
                  <p:blipFill>
                    <a:blip r:embed="rId7"/>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33" name="Picture 3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34" name="TextBox 33"/>
                    <p:cNvSpPr txBox="1"/>
                    <p:nvPr/>
                  </p:nvSpPr>
                  <p:spPr>
                    <a:xfrm>
                      <a:off x="433242" y="3606427"/>
                      <a:ext cx="2001963" cy="484415"/>
                    </a:xfrm>
                    <a:prstGeom prst="rect">
                      <a:avLst/>
                    </a:prstGeom>
                    <a:noFill/>
                  </p:spPr>
                  <p:txBody>
                    <a:bodyPr wrap="square" rtlCol="0">
                      <a:spAutoFit/>
                    </a:bodyPr>
                    <a:lstStyle/>
                    <a:p>
                      <a:r>
                        <a:rPr lang="en-GB" sz="500" b="1" dirty="0">
                          <a:solidFill>
                            <a:srgbClr val="1D3649"/>
                          </a:solidFill>
                          <a:latin typeface="IBM Plex Sans" charset="0"/>
                          <a:ea typeface="IBM Plex Sans" charset="0"/>
                          <a:cs typeface="IBM Plex Sans" charset="0"/>
                        </a:rPr>
                        <a:t>Development</a:t>
                      </a:r>
                    </a:p>
                  </p:txBody>
                </p:sp>
                <p:sp>
                  <p:nvSpPr>
                    <p:cNvPr id="36" name="TextBox 35"/>
                    <p:cNvSpPr txBox="1"/>
                    <p:nvPr/>
                  </p:nvSpPr>
                  <p:spPr>
                    <a:xfrm>
                      <a:off x="4448319" y="3629266"/>
                      <a:ext cx="1133271" cy="484415"/>
                    </a:xfrm>
                    <a:prstGeom prst="rect">
                      <a:avLst/>
                    </a:prstGeom>
                    <a:noFill/>
                  </p:spPr>
                  <p:txBody>
                    <a:bodyPr wrap="none" rtlCol="0">
                      <a:spAutoFit/>
                    </a:bodyPr>
                    <a:lstStyle/>
                    <a:p>
                      <a:pPr algn="ctr"/>
                      <a:r>
                        <a:rPr lang="en-GB" sz="500" b="1" dirty="0">
                          <a:solidFill>
                            <a:srgbClr val="1D3649"/>
                          </a:solidFill>
                          <a:latin typeface="IBM Plex Sans" charset="0"/>
                          <a:ea typeface="IBM Plex Sans" charset="0"/>
                          <a:cs typeface="IBM Plex Sans" charset="0"/>
                        </a:rPr>
                        <a:t>Build</a:t>
                      </a:r>
                    </a:p>
                  </p:txBody>
                </p:sp>
                <p:sp>
                  <p:nvSpPr>
                    <p:cNvPr id="38" name="TextBox 37"/>
                    <p:cNvSpPr txBox="1"/>
                    <p:nvPr/>
                  </p:nvSpPr>
                  <p:spPr>
                    <a:xfrm>
                      <a:off x="6459573" y="3590462"/>
                      <a:ext cx="1686083" cy="704604"/>
                    </a:xfrm>
                    <a:prstGeom prst="rect">
                      <a:avLst/>
                    </a:prstGeom>
                    <a:noFill/>
                  </p:spPr>
                  <p:txBody>
                    <a:bodyPr wrap="none" rtlCol="0">
                      <a:spAutoFit/>
                    </a:bodyPr>
                    <a:lstStyle/>
                    <a:p>
                      <a:pPr algn="ctr"/>
                      <a:r>
                        <a:rPr lang="en-GB" sz="500" b="1" dirty="0" err="1">
                          <a:solidFill>
                            <a:srgbClr val="1D3649"/>
                          </a:solidFill>
                          <a:latin typeface="IBM Plex Sans" charset="0"/>
                          <a:ea typeface="IBM Plex Sans" charset="0"/>
                          <a:cs typeface="IBM Plex Sans" charset="0"/>
                        </a:rPr>
                        <a:t>Artifact</a:t>
                      </a:r>
                      <a:endParaRPr lang="en-GB" sz="500" b="1" dirty="0">
                        <a:solidFill>
                          <a:srgbClr val="1D3649"/>
                        </a:solidFill>
                        <a:latin typeface="IBM Plex Sans" charset="0"/>
                        <a:ea typeface="IBM Plex Sans" charset="0"/>
                        <a:cs typeface="IBM Plex Sans" charset="0"/>
                      </a:endParaRPr>
                    </a:p>
                    <a:p>
                      <a:pPr algn="ctr"/>
                      <a:r>
                        <a:rPr lang="en-GB" sz="500" b="1" dirty="0">
                          <a:solidFill>
                            <a:srgbClr val="1D3649"/>
                          </a:solidFill>
                          <a:latin typeface="IBM Plex Sans" charset="0"/>
                          <a:ea typeface="IBM Plex Sans" charset="0"/>
                          <a:cs typeface="IBM Plex Sans" charset="0"/>
                        </a:rPr>
                        <a:t>Repository</a:t>
                      </a:r>
                    </a:p>
                  </p:txBody>
                </p:sp>
                <p:cxnSp>
                  <p:nvCxnSpPr>
                    <p:cNvPr id="39" name="Straight Arrow Connector 38"/>
                    <p:cNvCxnSpPr/>
                    <p:nvPr/>
                  </p:nvCxnSpPr>
                  <p:spPr bwMode="auto">
                    <a:xfrm>
                      <a:off x="1849577" y="3450097"/>
                      <a:ext cx="1087789" cy="0"/>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40" name="Straight Arrow Connector 39"/>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41" name="Straight Arrow Connector 40"/>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42" name="Content Placeholder 1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43" name="Straight Arrow Connector 42"/>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44" name="Picture 43">
                      <a:extLst>
                        <a:ext uri="{FF2B5EF4-FFF2-40B4-BE49-F238E27FC236}">
                          <a16:creationId xmlns:a16="http://schemas.microsoft.com/office/drawing/2014/main" id="{8A05827B-425B-1D43-821E-A6A019E41622}"/>
                        </a:ext>
                      </a:extLst>
                    </p:cNvPr>
                    <p:cNvPicPr>
                      <a:picLocks noChangeAspect="1"/>
                    </p:cNvPicPr>
                    <p:nvPr/>
                  </p:nvPicPr>
                  <p:blipFill>
                    <a:blip r:embed="rId10"/>
                    <a:stretch>
                      <a:fillRect/>
                    </a:stretch>
                  </p:blipFill>
                  <p:spPr>
                    <a:xfrm>
                      <a:off x="8667874" y="2947258"/>
                      <a:ext cx="438354" cy="426064"/>
                    </a:xfrm>
                    <a:prstGeom prst="rect">
                      <a:avLst/>
                    </a:prstGeom>
                  </p:spPr>
                </p:pic>
                <p:pic>
                  <p:nvPicPr>
                    <p:cNvPr id="48"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 name="Picture 9"/>
                    <p:cNvPicPr>
                      <a:picLocks noChangeAspect="1" noChangeArrowheads="1"/>
                    </p:cNvPicPr>
                    <p:nvPr/>
                  </p:nvPicPr>
                  <p:blipFill>
                    <a:blip r:embed="rId12"/>
                    <a:srcRect/>
                    <a:stretch>
                      <a:fillRect/>
                    </a:stretch>
                  </p:blipFill>
                  <p:spPr bwMode="auto">
                    <a:xfrm>
                      <a:off x="10344200" y="3034449"/>
                      <a:ext cx="501090" cy="673069"/>
                    </a:xfrm>
                    <a:prstGeom prst="rect">
                      <a:avLst/>
                    </a:prstGeom>
                    <a:noFill/>
                    <a:ln w="9525">
                      <a:noFill/>
                      <a:miter lim="800000"/>
                      <a:headEnd/>
                      <a:tailEnd/>
                    </a:ln>
                  </p:spPr>
                </p:pic>
                <p:sp>
                  <p:nvSpPr>
                    <p:cNvPr id="50" name="TextBox 49"/>
                    <p:cNvSpPr txBox="1"/>
                    <p:nvPr/>
                  </p:nvSpPr>
                  <p:spPr>
                    <a:xfrm>
                      <a:off x="2944860" y="3653470"/>
                      <a:ext cx="1058850" cy="484415"/>
                    </a:xfrm>
                    <a:prstGeom prst="rect">
                      <a:avLst/>
                    </a:prstGeom>
                    <a:noFill/>
                  </p:spPr>
                  <p:txBody>
                    <a:bodyPr wrap="none" rtlCol="0">
                      <a:spAutoFit/>
                    </a:bodyPr>
                    <a:lstStyle/>
                    <a:p>
                      <a:r>
                        <a:rPr lang="en-GB" sz="500" b="1" dirty="0">
                          <a:solidFill>
                            <a:srgbClr val="1D3649"/>
                          </a:solidFill>
                          <a:latin typeface="IBM Plex Sans" charset="0"/>
                          <a:ea typeface="IBM Plex Sans" charset="0"/>
                          <a:cs typeface="IBM Plex Sans" charset="0"/>
                        </a:rPr>
                        <a:t>SCM</a:t>
                      </a:r>
                    </a:p>
                  </p:txBody>
                </p:sp>
              </p:grpSp>
              <p:sp>
                <p:nvSpPr>
                  <p:cNvPr id="26" name="TextBox 25"/>
                  <p:cNvSpPr txBox="1"/>
                  <p:nvPr/>
                </p:nvSpPr>
                <p:spPr>
                  <a:xfrm>
                    <a:off x="7576989" y="463124"/>
                    <a:ext cx="77294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Test </a:t>
                    </a:r>
                  </a:p>
                  <a:p>
                    <a:pPr algn="ctr"/>
                    <a:r>
                      <a:rPr lang="en-GB" sz="500" b="1" dirty="0">
                        <a:solidFill>
                          <a:srgbClr val="1D3649"/>
                        </a:solidFill>
                        <a:latin typeface="IBM Plex Sans" charset="0"/>
                        <a:ea typeface="IBM Plex Sans" charset="0"/>
                        <a:cs typeface="IBM Plex Sans" charset="0"/>
                      </a:rPr>
                      <a:t>Environments</a:t>
                    </a:r>
                  </a:p>
                </p:txBody>
              </p:sp>
              <p:sp>
                <p:nvSpPr>
                  <p:cNvPr id="27" name="TextBox 26"/>
                  <p:cNvSpPr txBox="1"/>
                  <p:nvPr/>
                </p:nvSpPr>
                <p:spPr>
                  <a:xfrm>
                    <a:off x="8119413" y="460018"/>
                    <a:ext cx="63261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Prod </a:t>
                    </a:r>
                  </a:p>
                  <a:p>
                    <a:pPr algn="ctr"/>
                    <a:r>
                      <a:rPr lang="en-GB" sz="500" b="1" dirty="0">
                        <a:solidFill>
                          <a:srgbClr val="1D3649"/>
                        </a:solidFill>
                        <a:latin typeface="IBM Plex Sans" charset="0"/>
                        <a:ea typeface="IBM Plex Sans" charset="0"/>
                        <a:cs typeface="IBM Plex Sans" charset="0"/>
                      </a:rPr>
                      <a:t>Environment</a:t>
                    </a:r>
                  </a:p>
                </p:txBody>
              </p:sp>
            </p:grpSp>
            <p:sp>
              <p:nvSpPr>
                <p:cNvPr id="24" name="Rectangle 23"/>
                <p:cNvSpPr/>
                <p:nvPr/>
              </p:nvSpPr>
              <p:spPr>
                <a:xfrm>
                  <a:off x="8233864" y="184351"/>
                  <a:ext cx="484873"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22" name="Rectangle 21"/>
              <p:cNvSpPr/>
              <p:nvPr/>
            </p:nvSpPr>
            <p:spPr>
              <a:xfrm>
                <a:off x="7635638" y="158665"/>
                <a:ext cx="953651"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cxnSp>
          <p:nvCxnSpPr>
            <p:cNvPr id="20" name="Straight Arrow Connector 19"/>
            <p:cNvCxnSpPr/>
            <p:nvPr/>
          </p:nvCxnSpPr>
          <p:spPr bwMode="auto">
            <a:xfrm flipV="1">
              <a:off x="8196858" y="462525"/>
              <a:ext cx="268853" cy="37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grpSp>
    </p:spTree>
    <p:extLst>
      <p:ext uri="{BB962C8B-B14F-4D97-AF65-F5344CB8AC3E}">
        <p14:creationId xmlns:p14="http://schemas.microsoft.com/office/powerpoint/2010/main" val="1867754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2000" dirty="0"/>
              <a:t>Functional/Regression Testing</a:t>
            </a:r>
          </a:p>
        </p:txBody>
      </p:sp>
      <p:sp>
        <p:nvSpPr>
          <p:cNvPr id="4" name="Slide Number Placeholder 3"/>
          <p:cNvSpPr>
            <a:spLocks noGrp="1"/>
          </p:cNvSpPr>
          <p:nvPr>
            <p:ph type="sldNum" sz="quarter" idx="10"/>
          </p:nvPr>
        </p:nvSpPr>
        <p:spPr/>
        <p:txBody>
          <a:bodyPr/>
          <a:lstStyle/>
          <a:p>
            <a:fld id="{D0BE6F14-FF48-0F4F-A8AA-2E3F25371E4A}" type="slidenum">
              <a:rPr lang="en-US" smtClean="0"/>
              <a:pPr/>
              <a:t>11</a:t>
            </a:fld>
            <a:endParaRPr lang="en-US"/>
          </a:p>
        </p:txBody>
      </p:sp>
      <p:sp>
        <p:nvSpPr>
          <p:cNvPr id="5" name="Footer Placeholder 4"/>
          <p:cNvSpPr>
            <a:spLocks noGrp="1"/>
          </p:cNvSpPr>
          <p:nvPr>
            <p:ph type="ftr" sz="quarter" idx="11"/>
          </p:nvPr>
        </p:nvSpPr>
        <p:spPr/>
        <p:txBody>
          <a:bodyPr/>
          <a:lstStyle/>
          <a:p>
            <a:r>
              <a:rPr lang="en-US" dirty="0"/>
              <a:t>IBM Z / © </a:t>
            </a:r>
            <a:r>
              <a:rPr lang="is-IS" dirty="0"/>
              <a:t>2018</a:t>
            </a:r>
            <a:r>
              <a:rPr lang="en-US" dirty="0"/>
              <a:t> IBM Corporation</a:t>
            </a:r>
          </a:p>
        </p:txBody>
      </p:sp>
      <p:sp>
        <p:nvSpPr>
          <p:cNvPr id="30" name="Text Placeholder 29"/>
          <p:cNvSpPr>
            <a:spLocks noGrp="1"/>
          </p:cNvSpPr>
          <p:nvPr>
            <p:ph type="body" sz="quarter" idx="4294967295"/>
          </p:nvPr>
        </p:nvSpPr>
        <p:spPr>
          <a:xfrm>
            <a:off x="365556" y="789221"/>
            <a:ext cx="4114800" cy="3589338"/>
          </a:xfrm>
        </p:spPr>
        <p:txBody>
          <a:bodyPr/>
          <a:lstStyle/>
          <a:p>
            <a:r>
              <a:rPr lang="en-US" sz="1200" dirty="0">
                <a:latin typeface="IBM Plex Sans" charset="0"/>
                <a:ea typeface="IBM Plex Sans" charset="0"/>
                <a:cs typeface="IBM Plex Sans" charset="0"/>
              </a:rPr>
              <a:t>Automate Regression Test Packs </a:t>
            </a:r>
            <a:r>
              <a:rPr lang="mr-IN" sz="1200" dirty="0">
                <a:latin typeface="IBM Plex Sans" charset="0"/>
                <a:ea typeface="IBM Plex Sans" charset="0"/>
                <a:cs typeface="IBM Plex Sans" charset="0"/>
              </a:rPr>
              <a:t>–</a:t>
            </a:r>
            <a:r>
              <a:rPr lang="en-US" sz="1200" dirty="0">
                <a:latin typeface="IBM Plex Sans" charset="0"/>
                <a:ea typeface="IBM Plex Sans" charset="0"/>
                <a:cs typeface="IBM Plex Sans" charset="0"/>
              </a:rPr>
              <a:t> Run regression tests after deployment to each environment</a:t>
            </a:r>
          </a:p>
          <a:p>
            <a:r>
              <a:rPr lang="en-US" sz="1200" dirty="0">
                <a:latin typeface="IBM Plex Sans" charset="0"/>
                <a:ea typeface="IBM Plex Sans" charset="0"/>
                <a:cs typeface="IBM Plex Sans" charset="0"/>
              </a:rPr>
              <a:t>Automate Functional Testing and virtualize interfaces that are not available</a:t>
            </a:r>
            <a:endParaRPr lang="en-US" sz="1200" dirty="0"/>
          </a:p>
        </p:txBody>
      </p:sp>
      <p:sp>
        <p:nvSpPr>
          <p:cNvPr id="3" name="Text Placeholder 2"/>
          <p:cNvSpPr>
            <a:spLocks noGrp="1"/>
          </p:cNvSpPr>
          <p:nvPr>
            <p:ph type="body" sz="quarter" idx="4294967295"/>
          </p:nvPr>
        </p:nvSpPr>
        <p:spPr>
          <a:xfrm>
            <a:off x="4560174" y="1073944"/>
            <a:ext cx="4506953" cy="3589338"/>
          </a:xfrm>
        </p:spPr>
        <p:txBody>
          <a:bodyPr/>
          <a:lstStyle/>
          <a:p>
            <a:pPr marL="171450" indent="-171450">
              <a:spcBef>
                <a:spcPts val="375"/>
              </a:spcBef>
            </a:pPr>
            <a:r>
              <a:rPr lang="en-US" sz="1275" b="1" dirty="0">
                <a:latin typeface="IBM Plex Sans" charset="0"/>
                <a:ea typeface="IBM Plex Sans" charset="0"/>
                <a:cs typeface="IBM Plex Sans" charset="0"/>
              </a:rPr>
              <a:t>IBM Rational Test Workbench</a:t>
            </a:r>
          </a:p>
          <a:p>
            <a:pPr marL="469106" lvl="1" indent="-120254">
              <a:spcBef>
                <a:spcPts val="375"/>
              </a:spcBef>
            </a:pPr>
            <a:r>
              <a:rPr lang="en-US" sz="1200" dirty="0">
                <a:latin typeface="IBM Plex Sans" charset="0"/>
                <a:ea typeface="IBM Plex Sans" charset="0"/>
                <a:cs typeface="IBM Plex Sans" charset="0"/>
              </a:rPr>
              <a:t>Enable performance, integration and functional testing, including terminal based, throughout your project lifecycle</a:t>
            </a:r>
          </a:p>
          <a:p>
            <a:pPr marL="469106" lvl="1" indent="-120254">
              <a:spcBef>
                <a:spcPts val="375"/>
              </a:spcBef>
            </a:pPr>
            <a:r>
              <a:rPr lang="en-US" sz="1200" dirty="0">
                <a:latin typeface="IBM Plex Sans" charset="0"/>
                <a:ea typeface="IBM Plex Sans" charset="0"/>
                <a:cs typeface="IBM Plex Sans" charset="0"/>
              </a:rPr>
              <a:t>With a </a:t>
            </a:r>
            <a:r>
              <a:rPr lang="en-US" sz="1200" dirty="0" err="1">
                <a:latin typeface="IBM Plex Sans" charset="0"/>
                <a:ea typeface="IBM Plex Sans" charset="0"/>
                <a:cs typeface="IBM Plex Sans" charset="0"/>
              </a:rPr>
              <a:t>scriptless</a:t>
            </a:r>
            <a:r>
              <a:rPr lang="en-US" sz="1200" dirty="0">
                <a:latin typeface="IBM Plex Sans" charset="0"/>
                <a:ea typeface="IBM Plex Sans" charset="0"/>
                <a:cs typeface="IBM Plex Sans" charset="0"/>
              </a:rPr>
              <a:t>, wizard-driven test authoring environment and support for more than 70 technologies and protocols </a:t>
            </a:r>
          </a:p>
          <a:p>
            <a:pPr marL="171450" indent="-171450">
              <a:spcBef>
                <a:spcPts val="375"/>
              </a:spcBef>
            </a:pPr>
            <a:r>
              <a:rPr lang="en-US" sz="1275" b="1" dirty="0">
                <a:latin typeface="IBM Plex Sans" charset="0"/>
                <a:ea typeface="IBM Plex Sans" charset="0"/>
                <a:cs typeface="IBM Plex Sans" charset="0"/>
              </a:rPr>
              <a:t>IBM Rational Performance Test Server</a:t>
            </a:r>
          </a:p>
          <a:p>
            <a:pPr marL="469106" lvl="1" indent="-120254">
              <a:spcBef>
                <a:spcPts val="375"/>
              </a:spcBef>
            </a:pPr>
            <a:r>
              <a:rPr lang="en-US" sz="1200" dirty="0">
                <a:latin typeface="IBM Plex Sans" charset="0"/>
                <a:ea typeface="IBM Plex Sans" charset="0"/>
                <a:cs typeface="IBM Plex Sans" charset="0"/>
              </a:rPr>
              <a:t>Save time and effort by reusing your functional integration tests for performance testing</a:t>
            </a:r>
          </a:p>
          <a:p>
            <a:pPr marL="469106" lvl="1" indent="-120254">
              <a:spcBef>
                <a:spcPts val="375"/>
              </a:spcBef>
            </a:pPr>
            <a:r>
              <a:rPr lang="en-US" sz="1200" dirty="0">
                <a:latin typeface="IBM Plex Sans" charset="0"/>
                <a:ea typeface="IBM Plex Sans" charset="0"/>
                <a:cs typeface="IBM Plex Sans" charset="0"/>
              </a:rPr>
              <a:t>Combine your tests to model real-world scenarios and assess the impact of load on your integrated  infrastructure. </a:t>
            </a:r>
          </a:p>
          <a:p>
            <a:pPr marL="171450" indent="-171450">
              <a:spcBef>
                <a:spcPts val="375"/>
              </a:spcBef>
            </a:pPr>
            <a:r>
              <a:rPr lang="en-US" sz="1275" b="1" dirty="0">
                <a:latin typeface="IBM Plex Sans" charset="0"/>
                <a:ea typeface="IBM Plex Sans" charset="0"/>
                <a:cs typeface="IBM Plex Sans" charset="0"/>
              </a:rPr>
              <a:t>IBM Rational Test Virtualization Server</a:t>
            </a:r>
          </a:p>
          <a:p>
            <a:pPr marL="469106" lvl="1" indent="-120254">
              <a:spcBef>
                <a:spcPts val="375"/>
              </a:spcBef>
            </a:pPr>
            <a:r>
              <a:rPr lang="en-US" sz="1200" dirty="0">
                <a:latin typeface="IBM Plex Sans" charset="0"/>
                <a:ea typeface="IBM Plex Sans" charset="0"/>
                <a:cs typeface="IBM Plex Sans" charset="0"/>
              </a:rPr>
              <a:t>Model real system behavior to eliminate test dependencies and simulate production, </a:t>
            </a:r>
          </a:p>
          <a:p>
            <a:pPr marL="469106" lvl="1" indent="-120254">
              <a:spcBef>
                <a:spcPts val="375"/>
              </a:spcBef>
            </a:pPr>
            <a:r>
              <a:rPr lang="en-US" sz="1200" dirty="0">
                <a:latin typeface="IBM Plex Sans" charset="0"/>
                <a:ea typeface="IBM Plex Sans" charset="0"/>
                <a:cs typeface="IBM Plex Sans" charset="0"/>
              </a:rPr>
              <a:t>Accelerate testing and reduce the setup and infrastructure costs of traditional testing environments. </a:t>
            </a:r>
          </a:p>
          <a:p>
            <a:endParaRPr lang="en-US" dirty="0"/>
          </a:p>
        </p:txBody>
      </p:sp>
      <p:grpSp>
        <p:nvGrpSpPr>
          <p:cNvPr id="9" name="Group 8"/>
          <p:cNvGrpSpPr/>
          <p:nvPr/>
        </p:nvGrpSpPr>
        <p:grpSpPr>
          <a:xfrm>
            <a:off x="1258050" y="2044724"/>
            <a:ext cx="2057909" cy="2694474"/>
            <a:chOff x="5123259" y="1577038"/>
            <a:chExt cx="2824162" cy="3282552"/>
          </a:xfrm>
        </p:grpSpPr>
        <p:grpSp>
          <p:nvGrpSpPr>
            <p:cNvPr id="27" name="Group 3"/>
            <p:cNvGrpSpPr>
              <a:grpSpLocks/>
            </p:cNvGrpSpPr>
            <p:nvPr/>
          </p:nvGrpSpPr>
          <p:grpSpPr bwMode="auto">
            <a:xfrm>
              <a:off x="5123259" y="1927079"/>
              <a:ext cx="2824162" cy="742950"/>
              <a:chOff x="3168" y="1728"/>
              <a:chExt cx="2372" cy="624"/>
            </a:xfrm>
          </p:grpSpPr>
          <p:sp>
            <p:nvSpPr>
              <p:cNvPr id="28" name="Rectangle 4"/>
              <p:cNvSpPr>
                <a:spLocks noChangeArrowheads="1"/>
              </p:cNvSpPr>
              <p:nvPr/>
            </p:nvSpPr>
            <p:spPr bwMode="auto">
              <a:xfrm>
                <a:off x="3168" y="1728"/>
                <a:ext cx="2208" cy="624"/>
              </a:xfrm>
              <a:prstGeom prst="rect">
                <a:avLst/>
              </a:prstGeom>
              <a:solidFill>
                <a:schemeClr val="accent1"/>
              </a:solidFill>
              <a:ln w="9525">
                <a:noFill/>
                <a:miter lim="800000"/>
                <a:headEnd/>
                <a:tailEnd/>
              </a:ln>
            </p:spPr>
            <p:txBody>
              <a:bodyPr wrap="none" anchor="ctr"/>
              <a:lstStyle/>
              <a:p>
                <a:pPr defTabSz="336947"/>
                <a:r>
                  <a:rPr lang="en-US" sz="800" dirty="0">
                    <a:solidFill>
                      <a:srgbClr val="FFFFFF"/>
                    </a:solidFill>
                  </a:rPr>
                  <a:t>Test </a:t>
                </a:r>
                <a:br>
                  <a:rPr lang="en-US" sz="800" dirty="0">
                    <a:solidFill>
                      <a:srgbClr val="FFFFFF"/>
                    </a:solidFill>
                  </a:rPr>
                </a:br>
                <a:r>
                  <a:rPr lang="en-US" sz="800" dirty="0">
                    <a:solidFill>
                      <a:srgbClr val="FFFFFF"/>
                    </a:solidFill>
                  </a:rPr>
                  <a:t>Workbench</a:t>
                </a:r>
              </a:p>
            </p:txBody>
          </p:sp>
          <p:sp>
            <p:nvSpPr>
              <p:cNvPr id="29" name="Text Box 5"/>
              <p:cNvSpPr txBox="1">
                <a:spLocks noChangeArrowheads="1"/>
              </p:cNvSpPr>
              <p:nvPr/>
            </p:nvSpPr>
            <p:spPr bwMode="auto">
              <a:xfrm>
                <a:off x="4224" y="1740"/>
                <a:ext cx="1316" cy="598"/>
              </a:xfrm>
              <a:prstGeom prst="rect">
                <a:avLst/>
              </a:prstGeom>
              <a:noFill/>
              <a:ln w="9525">
                <a:noFill/>
                <a:miter lim="800000"/>
                <a:headEnd/>
                <a:tailEnd/>
              </a:ln>
            </p:spPr>
            <p:txBody>
              <a:bodyPr wrap="none">
                <a:spAutoFit/>
              </a:bodyPr>
              <a:lstStyle/>
              <a:p>
                <a:pPr defTabSz="336947"/>
                <a:r>
                  <a:rPr lang="en-US" sz="800" dirty="0">
                    <a:solidFill>
                      <a:schemeClr val="bg1"/>
                    </a:solidFill>
                    <a:ea typeface="MS PGothic" pitchFamily="34" charset="-128"/>
                  </a:rPr>
                  <a:t>Functional Testing</a:t>
                </a:r>
                <a:br>
                  <a:rPr lang="en-US" sz="800" dirty="0">
                    <a:solidFill>
                      <a:schemeClr val="bg1"/>
                    </a:solidFill>
                    <a:ea typeface="MS PGothic" pitchFamily="34" charset="-128"/>
                  </a:rPr>
                </a:br>
                <a:r>
                  <a:rPr lang="en-US" sz="800" dirty="0">
                    <a:solidFill>
                      <a:schemeClr val="bg1"/>
                    </a:solidFill>
                    <a:ea typeface="MS PGothic" pitchFamily="34" charset="-128"/>
                  </a:rPr>
                  <a:t>Integration Testing</a:t>
                </a:r>
                <a:br>
                  <a:rPr lang="en-US" sz="800" dirty="0">
                    <a:solidFill>
                      <a:schemeClr val="bg1"/>
                    </a:solidFill>
                    <a:ea typeface="MS PGothic" pitchFamily="34" charset="-128"/>
                  </a:rPr>
                </a:br>
                <a:r>
                  <a:rPr lang="en-US" sz="800" dirty="0">
                    <a:solidFill>
                      <a:schemeClr val="bg1"/>
                    </a:solidFill>
                    <a:ea typeface="MS PGothic" pitchFamily="34" charset="-128"/>
                  </a:rPr>
                  <a:t>Performance Testing</a:t>
                </a:r>
                <a:br>
                  <a:rPr lang="en-US" sz="800" dirty="0">
                    <a:solidFill>
                      <a:schemeClr val="bg1"/>
                    </a:solidFill>
                    <a:ea typeface="MS PGothic" pitchFamily="34" charset="-128"/>
                  </a:rPr>
                </a:br>
                <a:r>
                  <a:rPr lang="en-US" sz="800" dirty="0">
                    <a:solidFill>
                      <a:schemeClr val="bg1"/>
                    </a:solidFill>
                    <a:ea typeface="MS PGothic" pitchFamily="34" charset="-128"/>
                  </a:rPr>
                  <a:t>Regression Testing</a:t>
                </a:r>
              </a:p>
            </p:txBody>
          </p:sp>
        </p:grpSp>
        <p:sp>
          <p:nvSpPr>
            <p:cNvPr id="31" name="Rectangle 6"/>
            <p:cNvSpPr>
              <a:spLocks noChangeArrowheads="1"/>
            </p:cNvSpPr>
            <p:nvPr/>
          </p:nvSpPr>
          <p:spPr bwMode="auto">
            <a:xfrm>
              <a:off x="5123260" y="2772422"/>
              <a:ext cx="2628900" cy="571500"/>
            </a:xfrm>
            <a:prstGeom prst="rect">
              <a:avLst/>
            </a:prstGeom>
            <a:solidFill>
              <a:schemeClr val="accent1"/>
            </a:solidFill>
            <a:ln w="9525">
              <a:noFill/>
              <a:miter lim="800000"/>
              <a:headEnd/>
              <a:tailEnd/>
            </a:ln>
          </p:spPr>
          <p:txBody>
            <a:bodyPr wrap="none" anchor="ctr"/>
            <a:lstStyle/>
            <a:p>
              <a:pPr defTabSz="336947"/>
              <a:r>
                <a:rPr lang="en-US" sz="800" dirty="0">
                  <a:solidFill>
                    <a:srgbClr val="FFFFFF"/>
                  </a:solidFill>
                </a:rPr>
                <a:t>Test </a:t>
              </a:r>
              <a:br>
                <a:rPr lang="en-US" sz="800" dirty="0">
                  <a:solidFill>
                    <a:srgbClr val="FFFFFF"/>
                  </a:solidFill>
                </a:rPr>
              </a:br>
              <a:r>
                <a:rPr lang="en-US" sz="800" dirty="0">
                  <a:solidFill>
                    <a:srgbClr val="FFFFFF"/>
                  </a:solidFill>
                </a:rPr>
                <a:t>Servers</a:t>
              </a:r>
            </a:p>
          </p:txBody>
        </p:sp>
        <p:sp>
          <p:nvSpPr>
            <p:cNvPr id="32" name="Text Box 7"/>
            <p:cNvSpPr txBox="1">
              <a:spLocks noChangeArrowheads="1"/>
            </p:cNvSpPr>
            <p:nvPr/>
          </p:nvSpPr>
          <p:spPr bwMode="auto">
            <a:xfrm>
              <a:off x="6273433" y="2847993"/>
              <a:ext cx="1544752" cy="412444"/>
            </a:xfrm>
            <a:prstGeom prst="rect">
              <a:avLst/>
            </a:prstGeom>
            <a:noFill/>
            <a:ln w="9525">
              <a:noFill/>
              <a:miter lim="800000"/>
              <a:headEnd/>
              <a:tailEnd/>
            </a:ln>
          </p:spPr>
          <p:txBody>
            <a:bodyPr wrap="none">
              <a:spAutoFit/>
            </a:bodyPr>
            <a:lstStyle/>
            <a:p>
              <a:pPr defTabSz="336947"/>
              <a:r>
                <a:rPr lang="en-US" sz="800" dirty="0">
                  <a:solidFill>
                    <a:schemeClr val="bg1"/>
                  </a:solidFill>
                  <a:ea typeface="MS PGothic" pitchFamily="34" charset="-128"/>
                </a:rPr>
                <a:t>Load Agents</a:t>
              </a:r>
              <a:br>
                <a:rPr lang="en-US" sz="800" dirty="0">
                  <a:solidFill>
                    <a:schemeClr val="bg1"/>
                  </a:solidFill>
                  <a:ea typeface="MS PGothic" pitchFamily="34" charset="-128"/>
                </a:rPr>
              </a:br>
              <a:r>
                <a:rPr lang="en-US" sz="800" dirty="0">
                  <a:solidFill>
                    <a:schemeClr val="bg1"/>
                  </a:solidFill>
                  <a:ea typeface="MS PGothic" pitchFamily="34" charset="-128"/>
                </a:rPr>
                <a:t>Virtualization Agents</a:t>
              </a:r>
            </a:p>
          </p:txBody>
        </p:sp>
        <p:grpSp>
          <p:nvGrpSpPr>
            <p:cNvPr id="33" name="Group 12"/>
            <p:cNvGrpSpPr>
              <a:grpSpLocks/>
            </p:cNvGrpSpPr>
            <p:nvPr/>
          </p:nvGrpSpPr>
          <p:grpSpPr bwMode="auto">
            <a:xfrm>
              <a:off x="5645354" y="3257007"/>
              <a:ext cx="1587105" cy="1602583"/>
              <a:chOff x="3239" y="2860"/>
              <a:chExt cx="1333" cy="1346"/>
            </a:xfrm>
          </p:grpSpPr>
          <p:grpSp>
            <p:nvGrpSpPr>
              <p:cNvPr id="34" name="Group 13"/>
              <p:cNvGrpSpPr>
                <a:grpSpLocks/>
              </p:cNvGrpSpPr>
              <p:nvPr/>
            </p:nvGrpSpPr>
            <p:grpSpPr bwMode="auto">
              <a:xfrm>
                <a:off x="3331" y="2860"/>
                <a:ext cx="1147" cy="1079"/>
                <a:chOff x="3794" y="2733"/>
                <a:chExt cx="1343" cy="1263"/>
              </a:xfrm>
            </p:grpSpPr>
            <p:sp>
              <p:nvSpPr>
                <p:cNvPr id="36" name="AutoShape 14"/>
                <p:cNvSpPr>
                  <a:spLocks noChangeArrowheads="1"/>
                </p:cNvSpPr>
                <p:nvPr/>
              </p:nvSpPr>
              <p:spPr bwMode="auto">
                <a:xfrm>
                  <a:off x="3911" y="2944"/>
                  <a:ext cx="1095" cy="804"/>
                </a:xfrm>
                <a:prstGeom prst="roundRect">
                  <a:avLst>
                    <a:gd name="adj" fmla="val 11444"/>
                  </a:avLst>
                </a:prstGeom>
                <a:gradFill rotWithShape="1">
                  <a:gsLst>
                    <a:gs pos="0">
                      <a:schemeClr val="accent1"/>
                    </a:gs>
                    <a:gs pos="100000">
                      <a:srgbClr val="9999FF"/>
                    </a:gs>
                  </a:gsLst>
                  <a:lin ang="2700000" scaled="1"/>
                </a:gradFill>
                <a:ln w="9525">
                  <a:noFill/>
                  <a:round/>
                  <a:headEnd/>
                  <a:tailEnd/>
                </a:ln>
              </p:spPr>
              <p:txBody>
                <a:bodyPr wrap="none" anchor="ctr"/>
                <a:lstStyle/>
                <a:p>
                  <a:pPr algn="ctr" defTabSz="336947">
                    <a:buClr>
                      <a:srgbClr val="000000"/>
                    </a:buClr>
                  </a:pPr>
                  <a:endParaRPr lang="en-US" sz="1000" b="1">
                    <a:solidFill>
                      <a:srgbClr val="000000"/>
                    </a:solidFill>
                  </a:endParaRPr>
                </a:p>
              </p:txBody>
            </p:sp>
            <p:pic>
              <p:nvPicPr>
                <p:cNvPr id="37" name="Picture 15" descr="Servers"/>
                <p:cNvPicPr>
                  <a:picLocks noChangeAspect="1" noChangeArrowheads="1"/>
                </p:cNvPicPr>
                <p:nvPr/>
              </p:nvPicPr>
              <p:blipFill>
                <a:blip r:embed="rId3"/>
                <a:srcRect/>
                <a:stretch>
                  <a:fillRect/>
                </a:stretch>
              </p:blipFill>
              <p:spPr bwMode="auto">
                <a:xfrm>
                  <a:off x="3794" y="2733"/>
                  <a:ext cx="1343" cy="1263"/>
                </a:xfrm>
                <a:prstGeom prst="rect">
                  <a:avLst/>
                </a:prstGeom>
                <a:noFill/>
                <a:ln w="9525">
                  <a:noFill/>
                  <a:miter lim="800000"/>
                  <a:headEnd/>
                  <a:tailEnd/>
                </a:ln>
              </p:spPr>
            </p:pic>
          </p:grpSp>
          <p:sp>
            <p:nvSpPr>
              <p:cNvPr id="35" name="Text Box 16"/>
              <p:cNvSpPr txBox="1">
                <a:spLocks noChangeArrowheads="1"/>
              </p:cNvSpPr>
              <p:nvPr/>
            </p:nvSpPr>
            <p:spPr bwMode="auto">
              <a:xfrm>
                <a:off x="3239" y="3734"/>
                <a:ext cx="1333" cy="472"/>
              </a:xfrm>
              <a:prstGeom prst="rect">
                <a:avLst/>
              </a:prstGeom>
              <a:noFill/>
              <a:ln w="9525">
                <a:noFill/>
                <a:miter lim="800000"/>
                <a:headEnd/>
                <a:tailEnd/>
              </a:ln>
            </p:spPr>
            <p:txBody>
              <a:bodyPr wrap="none">
                <a:spAutoFit/>
              </a:bodyPr>
              <a:lstStyle/>
              <a:p>
                <a:pPr algn="ctr" defTabSz="336947"/>
                <a:r>
                  <a:rPr lang="en-US" sz="1200" dirty="0">
                    <a:solidFill>
                      <a:schemeClr val="bg2"/>
                    </a:solidFill>
                    <a:ea typeface="MS PGothic" pitchFamily="34" charset="-128"/>
                  </a:rPr>
                  <a:t>Test Lab</a:t>
                </a:r>
                <a:br>
                  <a:rPr lang="en-US" sz="1200" dirty="0">
                    <a:solidFill>
                      <a:schemeClr val="bg2"/>
                    </a:solidFill>
                    <a:ea typeface="MS PGothic" pitchFamily="34" charset="-128"/>
                  </a:rPr>
                </a:br>
                <a:r>
                  <a:rPr lang="en-US" sz="1200" dirty="0">
                    <a:solidFill>
                      <a:schemeClr val="bg2"/>
                    </a:solidFill>
                    <a:ea typeface="MS PGothic" pitchFamily="34" charset="-128"/>
                  </a:rPr>
                  <a:t>Infrastructure</a:t>
                </a:r>
              </a:p>
            </p:txBody>
          </p:sp>
        </p:grpSp>
        <p:grpSp>
          <p:nvGrpSpPr>
            <p:cNvPr id="38" name="Group 37"/>
            <p:cNvGrpSpPr/>
            <p:nvPr/>
          </p:nvGrpSpPr>
          <p:grpSpPr>
            <a:xfrm>
              <a:off x="5748935" y="1577038"/>
              <a:ext cx="1434386" cy="337455"/>
              <a:chOff x="5716589" y="2379798"/>
              <a:chExt cx="1912515" cy="449939"/>
            </a:xfrm>
          </p:grpSpPr>
          <p:sp>
            <p:nvSpPr>
              <p:cNvPr id="45" name="Text Box 11"/>
              <p:cNvSpPr txBox="1">
                <a:spLocks noChangeArrowheads="1"/>
              </p:cNvSpPr>
              <p:nvPr/>
            </p:nvSpPr>
            <p:spPr bwMode="auto">
              <a:xfrm>
                <a:off x="5716589" y="2379798"/>
                <a:ext cx="746124" cy="449262"/>
              </a:xfrm>
              <a:prstGeom prst="rect">
                <a:avLst/>
              </a:prstGeom>
              <a:noFill/>
              <a:ln w="9525">
                <a:noFill/>
                <a:miter lim="800000"/>
                <a:headEnd/>
                <a:tailEnd/>
              </a:ln>
            </p:spPr>
            <p:txBody>
              <a:bodyPr wrap="none">
                <a:spAutoFit/>
              </a:bodyPr>
              <a:lstStyle/>
              <a:p>
                <a:pPr algn="ctr" defTabSz="336947"/>
                <a:r>
                  <a:rPr lang="en-US" sz="1200">
                    <a:solidFill>
                      <a:schemeClr val="bg2"/>
                    </a:solidFill>
                    <a:ea typeface="MS PGothic" pitchFamily="34" charset="-128"/>
                  </a:rPr>
                  <a:t>QA</a:t>
                </a:r>
              </a:p>
            </p:txBody>
          </p:sp>
          <p:sp>
            <p:nvSpPr>
              <p:cNvPr id="43" name="Text Box 11"/>
              <p:cNvSpPr txBox="1">
                <a:spLocks noChangeArrowheads="1"/>
              </p:cNvSpPr>
              <p:nvPr/>
            </p:nvSpPr>
            <p:spPr bwMode="auto">
              <a:xfrm>
                <a:off x="6769101" y="2379798"/>
                <a:ext cx="860003" cy="449939"/>
              </a:xfrm>
              <a:prstGeom prst="rect">
                <a:avLst/>
              </a:prstGeom>
              <a:noFill/>
              <a:ln w="9525">
                <a:noFill/>
                <a:miter lim="800000"/>
                <a:headEnd/>
                <a:tailEnd/>
              </a:ln>
            </p:spPr>
            <p:txBody>
              <a:bodyPr wrap="none">
                <a:spAutoFit/>
              </a:bodyPr>
              <a:lstStyle/>
              <a:p>
                <a:pPr defTabSz="336947"/>
                <a:r>
                  <a:rPr lang="en-US" sz="1200" dirty="0">
                    <a:solidFill>
                      <a:schemeClr val="bg2"/>
                    </a:solidFill>
                    <a:ea typeface="MS PGothic" pitchFamily="34" charset="-128"/>
                  </a:rPr>
                  <a:t>DEV</a:t>
                </a:r>
              </a:p>
            </p:txBody>
          </p:sp>
        </p:grpSp>
      </p:grpSp>
      <p:grpSp>
        <p:nvGrpSpPr>
          <p:cNvPr id="2" name="Group 1"/>
          <p:cNvGrpSpPr/>
          <p:nvPr/>
        </p:nvGrpSpPr>
        <p:grpSpPr>
          <a:xfrm>
            <a:off x="5414948" y="223744"/>
            <a:ext cx="3435830" cy="530274"/>
            <a:chOff x="5414948" y="223744"/>
            <a:chExt cx="3435830" cy="530274"/>
          </a:xfrm>
        </p:grpSpPr>
        <p:grpSp>
          <p:nvGrpSpPr>
            <p:cNvPr id="26" name="Group 25"/>
            <p:cNvGrpSpPr/>
            <p:nvPr/>
          </p:nvGrpSpPr>
          <p:grpSpPr>
            <a:xfrm>
              <a:off x="5414948" y="223744"/>
              <a:ext cx="3435830" cy="530274"/>
              <a:chOff x="5660113" y="136568"/>
              <a:chExt cx="3435830" cy="530274"/>
            </a:xfrm>
          </p:grpSpPr>
          <p:grpSp>
            <p:nvGrpSpPr>
              <p:cNvPr id="46" name="Group 45"/>
              <p:cNvGrpSpPr/>
              <p:nvPr/>
            </p:nvGrpSpPr>
            <p:grpSpPr>
              <a:xfrm>
                <a:off x="5680696" y="141848"/>
                <a:ext cx="3415247" cy="524994"/>
                <a:chOff x="5336783" y="184351"/>
                <a:chExt cx="3415247" cy="524994"/>
              </a:xfrm>
            </p:grpSpPr>
            <p:grpSp>
              <p:nvGrpSpPr>
                <p:cNvPr id="48" name="Group 47"/>
                <p:cNvGrpSpPr/>
                <p:nvPr/>
              </p:nvGrpSpPr>
              <p:grpSpPr>
                <a:xfrm>
                  <a:off x="5336783" y="201168"/>
                  <a:ext cx="3415247" cy="508177"/>
                  <a:chOff x="5336783" y="201168"/>
                  <a:chExt cx="3415247" cy="508177"/>
                </a:xfrm>
              </p:grpSpPr>
              <p:grpSp>
                <p:nvGrpSpPr>
                  <p:cNvPr id="50" name="Group 49"/>
                  <p:cNvGrpSpPr/>
                  <p:nvPr/>
                </p:nvGrpSpPr>
                <p:grpSpPr>
                  <a:xfrm>
                    <a:off x="5336783" y="201168"/>
                    <a:ext cx="3381955" cy="505071"/>
                    <a:chOff x="326066" y="2849718"/>
                    <a:chExt cx="11214474" cy="1445348"/>
                  </a:xfrm>
                </p:grpSpPr>
                <p:sp>
                  <p:nvSpPr>
                    <p:cNvPr id="53" name="Rectangle 52"/>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IBM Plex Sans" charset="0"/>
                        <a:ea typeface="IBM Plex Sans" charset="0"/>
                        <a:cs typeface="IBM Plex Sans" charset="0"/>
                      </a:endParaRPr>
                    </a:p>
                  </p:txBody>
                </p:sp>
                <p:pic>
                  <p:nvPicPr>
                    <p:cNvPr id="54" name="Picture 5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55" name="Picture 54"/>
                    <p:cNvPicPr>
                      <a:picLocks noChangeAspect="1"/>
                    </p:cNvPicPr>
                    <p:nvPr/>
                  </p:nvPicPr>
                  <p:blipFill>
                    <a:blip r:embed="rId5"/>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56" name="Picture 5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57" name="TextBox 56"/>
                    <p:cNvSpPr txBox="1"/>
                    <p:nvPr/>
                  </p:nvSpPr>
                  <p:spPr>
                    <a:xfrm>
                      <a:off x="433242" y="3606427"/>
                      <a:ext cx="2001963" cy="484415"/>
                    </a:xfrm>
                    <a:prstGeom prst="rect">
                      <a:avLst/>
                    </a:prstGeom>
                    <a:noFill/>
                  </p:spPr>
                  <p:txBody>
                    <a:bodyPr wrap="square" rtlCol="0">
                      <a:spAutoFit/>
                    </a:bodyPr>
                    <a:lstStyle/>
                    <a:p>
                      <a:r>
                        <a:rPr lang="en-GB" sz="500" b="1" dirty="0">
                          <a:solidFill>
                            <a:srgbClr val="1D3649"/>
                          </a:solidFill>
                          <a:latin typeface="IBM Plex Sans" charset="0"/>
                          <a:ea typeface="IBM Plex Sans" charset="0"/>
                          <a:cs typeface="IBM Plex Sans" charset="0"/>
                        </a:rPr>
                        <a:t>Development</a:t>
                      </a:r>
                    </a:p>
                  </p:txBody>
                </p:sp>
                <p:sp>
                  <p:nvSpPr>
                    <p:cNvPr id="58" name="TextBox 57"/>
                    <p:cNvSpPr txBox="1"/>
                    <p:nvPr/>
                  </p:nvSpPr>
                  <p:spPr>
                    <a:xfrm>
                      <a:off x="4448319" y="3629266"/>
                      <a:ext cx="1133271" cy="484415"/>
                    </a:xfrm>
                    <a:prstGeom prst="rect">
                      <a:avLst/>
                    </a:prstGeom>
                    <a:noFill/>
                  </p:spPr>
                  <p:txBody>
                    <a:bodyPr wrap="none" rtlCol="0">
                      <a:spAutoFit/>
                    </a:bodyPr>
                    <a:lstStyle/>
                    <a:p>
                      <a:pPr algn="ctr"/>
                      <a:r>
                        <a:rPr lang="en-GB" sz="500" b="1" dirty="0">
                          <a:solidFill>
                            <a:srgbClr val="1D3649"/>
                          </a:solidFill>
                          <a:latin typeface="IBM Plex Sans" charset="0"/>
                          <a:ea typeface="IBM Plex Sans" charset="0"/>
                          <a:cs typeface="IBM Plex Sans" charset="0"/>
                        </a:rPr>
                        <a:t>Build</a:t>
                      </a:r>
                    </a:p>
                  </p:txBody>
                </p:sp>
                <p:sp>
                  <p:nvSpPr>
                    <p:cNvPr id="59" name="TextBox 58"/>
                    <p:cNvSpPr txBox="1"/>
                    <p:nvPr/>
                  </p:nvSpPr>
                  <p:spPr>
                    <a:xfrm>
                      <a:off x="6459573" y="3590462"/>
                      <a:ext cx="1686083" cy="704604"/>
                    </a:xfrm>
                    <a:prstGeom prst="rect">
                      <a:avLst/>
                    </a:prstGeom>
                    <a:noFill/>
                  </p:spPr>
                  <p:txBody>
                    <a:bodyPr wrap="none" rtlCol="0">
                      <a:spAutoFit/>
                    </a:bodyPr>
                    <a:lstStyle/>
                    <a:p>
                      <a:pPr algn="ctr"/>
                      <a:r>
                        <a:rPr lang="en-GB" sz="500" b="1" dirty="0" err="1">
                          <a:solidFill>
                            <a:srgbClr val="1D3649"/>
                          </a:solidFill>
                          <a:latin typeface="IBM Plex Sans" charset="0"/>
                          <a:ea typeface="IBM Plex Sans" charset="0"/>
                          <a:cs typeface="IBM Plex Sans" charset="0"/>
                        </a:rPr>
                        <a:t>Artifact</a:t>
                      </a:r>
                      <a:endParaRPr lang="en-GB" sz="500" b="1" dirty="0">
                        <a:solidFill>
                          <a:srgbClr val="1D3649"/>
                        </a:solidFill>
                        <a:latin typeface="IBM Plex Sans" charset="0"/>
                        <a:ea typeface="IBM Plex Sans" charset="0"/>
                        <a:cs typeface="IBM Plex Sans" charset="0"/>
                      </a:endParaRPr>
                    </a:p>
                    <a:p>
                      <a:pPr algn="ctr"/>
                      <a:r>
                        <a:rPr lang="en-GB" sz="500" b="1" dirty="0">
                          <a:solidFill>
                            <a:srgbClr val="1D3649"/>
                          </a:solidFill>
                          <a:latin typeface="IBM Plex Sans" charset="0"/>
                          <a:ea typeface="IBM Plex Sans" charset="0"/>
                          <a:cs typeface="IBM Plex Sans" charset="0"/>
                        </a:rPr>
                        <a:t>Repository</a:t>
                      </a:r>
                    </a:p>
                  </p:txBody>
                </p:sp>
                <p:cxnSp>
                  <p:nvCxnSpPr>
                    <p:cNvPr id="60" name="Straight Arrow Connector 59"/>
                    <p:cNvCxnSpPr/>
                    <p:nvPr/>
                  </p:nvCxnSpPr>
                  <p:spPr bwMode="auto">
                    <a:xfrm>
                      <a:off x="1849577" y="3450097"/>
                      <a:ext cx="1087789" cy="0"/>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61" name="Straight Arrow Connector 60"/>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62" name="Straight Arrow Connector 61"/>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63" name="Content Placeholder 1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64" name="Straight Arrow Connector 63"/>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65" name="Picture 64">
                      <a:extLst>
                        <a:ext uri="{FF2B5EF4-FFF2-40B4-BE49-F238E27FC236}">
                          <a16:creationId xmlns:a16="http://schemas.microsoft.com/office/drawing/2014/main" id="{8A05827B-425B-1D43-821E-A6A019E41622}"/>
                        </a:ext>
                      </a:extLst>
                    </p:cNvPr>
                    <p:cNvPicPr>
                      <a:picLocks noChangeAspect="1"/>
                    </p:cNvPicPr>
                    <p:nvPr/>
                  </p:nvPicPr>
                  <p:blipFill>
                    <a:blip r:embed="rId8"/>
                    <a:stretch>
                      <a:fillRect/>
                    </a:stretch>
                  </p:blipFill>
                  <p:spPr>
                    <a:xfrm>
                      <a:off x="8667874" y="2947258"/>
                      <a:ext cx="438354" cy="426064"/>
                    </a:xfrm>
                    <a:prstGeom prst="rect">
                      <a:avLst/>
                    </a:prstGeom>
                  </p:spPr>
                </p:pic>
                <p:pic>
                  <p:nvPicPr>
                    <p:cNvPr id="66"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7" name="Picture 9"/>
                    <p:cNvPicPr>
                      <a:picLocks noChangeAspect="1" noChangeArrowheads="1"/>
                    </p:cNvPicPr>
                    <p:nvPr/>
                  </p:nvPicPr>
                  <p:blipFill>
                    <a:blip r:embed="rId10"/>
                    <a:srcRect/>
                    <a:stretch>
                      <a:fillRect/>
                    </a:stretch>
                  </p:blipFill>
                  <p:spPr bwMode="auto">
                    <a:xfrm>
                      <a:off x="10344200" y="3034449"/>
                      <a:ext cx="501090" cy="673069"/>
                    </a:xfrm>
                    <a:prstGeom prst="rect">
                      <a:avLst/>
                    </a:prstGeom>
                    <a:noFill/>
                    <a:ln w="9525">
                      <a:noFill/>
                      <a:miter lim="800000"/>
                      <a:headEnd/>
                      <a:tailEnd/>
                    </a:ln>
                  </p:spPr>
                </p:pic>
                <p:sp>
                  <p:nvSpPr>
                    <p:cNvPr id="68" name="TextBox 67"/>
                    <p:cNvSpPr txBox="1"/>
                    <p:nvPr/>
                  </p:nvSpPr>
                  <p:spPr>
                    <a:xfrm>
                      <a:off x="2944860" y="3653470"/>
                      <a:ext cx="1058850" cy="484415"/>
                    </a:xfrm>
                    <a:prstGeom prst="rect">
                      <a:avLst/>
                    </a:prstGeom>
                    <a:noFill/>
                  </p:spPr>
                  <p:txBody>
                    <a:bodyPr wrap="none" rtlCol="0">
                      <a:spAutoFit/>
                    </a:bodyPr>
                    <a:lstStyle/>
                    <a:p>
                      <a:r>
                        <a:rPr lang="en-GB" sz="500" b="1" dirty="0">
                          <a:solidFill>
                            <a:srgbClr val="1D3649"/>
                          </a:solidFill>
                          <a:latin typeface="IBM Plex Sans" charset="0"/>
                          <a:ea typeface="IBM Plex Sans" charset="0"/>
                          <a:cs typeface="IBM Plex Sans" charset="0"/>
                        </a:rPr>
                        <a:t>SCM</a:t>
                      </a:r>
                    </a:p>
                  </p:txBody>
                </p:sp>
              </p:grpSp>
              <p:sp>
                <p:nvSpPr>
                  <p:cNvPr id="51" name="TextBox 50"/>
                  <p:cNvSpPr txBox="1"/>
                  <p:nvPr/>
                </p:nvSpPr>
                <p:spPr>
                  <a:xfrm>
                    <a:off x="7576989" y="463124"/>
                    <a:ext cx="77294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Test </a:t>
                    </a:r>
                  </a:p>
                  <a:p>
                    <a:pPr algn="ctr"/>
                    <a:r>
                      <a:rPr lang="en-GB" sz="500" b="1" dirty="0">
                        <a:solidFill>
                          <a:srgbClr val="1D3649"/>
                        </a:solidFill>
                        <a:latin typeface="IBM Plex Sans" charset="0"/>
                        <a:ea typeface="IBM Plex Sans" charset="0"/>
                        <a:cs typeface="IBM Plex Sans" charset="0"/>
                      </a:rPr>
                      <a:t>Environments</a:t>
                    </a:r>
                  </a:p>
                </p:txBody>
              </p:sp>
              <p:sp>
                <p:nvSpPr>
                  <p:cNvPr id="52" name="TextBox 51"/>
                  <p:cNvSpPr txBox="1"/>
                  <p:nvPr/>
                </p:nvSpPr>
                <p:spPr>
                  <a:xfrm>
                    <a:off x="8119413" y="460018"/>
                    <a:ext cx="63261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Prod </a:t>
                    </a:r>
                  </a:p>
                  <a:p>
                    <a:pPr algn="ctr"/>
                    <a:r>
                      <a:rPr lang="en-GB" sz="500" b="1" dirty="0">
                        <a:solidFill>
                          <a:srgbClr val="1D3649"/>
                        </a:solidFill>
                        <a:latin typeface="IBM Plex Sans" charset="0"/>
                        <a:ea typeface="IBM Plex Sans" charset="0"/>
                        <a:cs typeface="IBM Plex Sans" charset="0"/>
                      </a:rPr>
                      <a:t>Environment</a:t>
                    </a:r>
                  </a:p>
                </p:txBody>
              </p:sp>
            </p:grpSp>
            <p:sp>
              <p:nvSpPr>
                <p:cNvPr id="49" name="Rectangle 48"/>
                <p:cNvSpPr/>
                <p:nvPr/>
              </p:nvSpPr>
              <p:spPr>
                <a:xfrm>
                  <a:off x="8233864" y="184351"/>
                  <a:ext cx="484873"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47" name="Rectangle 46"/>
              <p:cNvSpPr/>
              <p:nvPr/>
            </p:nvSpPr>
            <p:spPr>
              <a:xfrm>
                <a:off x="5660113" y="136568"/>
                <a:ext cx="1224056"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cxnSp>
          <p:nvCxnSpPr>
            <p:cNvPr id="69" name="Straight Arrow Connector 68"/>
            <p:cNvCxnSpPr/>
            <p:nvPr/>
          </p:nvCxnSpPr>
          <p:spPr bwMode="auto">
            <a:xfrm flipV="1">
              <a:off x="8196858" y="462525"/>
              <a:ext cx="268853" cy="37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grpSp>
    </p:spTree>
    <p:extLst>
      <p:ext uri="{BB962C8B-B14F-4D97-AF65-F5344CB8AC3E}">
        <p14:creationId xmlns:p14="http://schemas.microsoft.com/office/powerpoint/2010/main" val="3690325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2000" dirty="0"/>
              <a:t>Test Environments</a:t>
            </a:r>
          </a:p>
        </p:txBody>
      </p:sp>
      <p:sp>
        <p:nvSpPr>
          <p:cNvPr id="4" name="Slide Number Placeholder 3"/>
          <p:cNvSpPr>
            <a:spLocks noGrp="1"/>
          </p:cNvSpPr>
          <p:nvPr>
            <p:ph type="sldNum" sz="quarter" idx="10"/>
          </p:nvPr>
        </p:nvSpPr>
        <p:spPr/>
        <p:txBody>
          <a:bodyPr/>
          <a:lstStyle/>
          <a:p>
            <a:fld id="{D0BE6F14-FF48-0F4F-A8AA-2E3F25371E4A}" type="slidenum">
              <a:rPr lang="en-US" smtClean="0"/>
              <a:pPr/>
              <a:t>12</a:t>
            </a:fld>
            <a:endParaRPr lang="en-US"/>
          </a:p>
        </p:txBody>
      </p:sp>
      <p:sp>
        <p:nvSpPr>
          <p:cNvPr id="5" name="Footer Placeholder 4"/>
          <p:cNvSpPr>
            <a:spLocks noGrp="1"/>
          </p:cNvSpPr>
          <p:nvPr>
            <p:ph type="ftr" sz="quarter" idx="11"/>
          </p:nvPr>
        </p:nvSpPr>
        <p:spPr/>
        <p:txBody>
          <a:bodyPr/>
          <a:lstStyle/>
          <a:p>
            <a:r>
              <a:rPr lang="en-US"/>
              <a:t>IBM Z / © </a:t>
            </a:r>
            <a:r>
              <a:rPr lang="is-IS" dirty="0"/>
              <a:t>2018</a:t>
            </a:r>
            <a:r>
              <a:rPr lang="en-US" dirty="0"/>
              <a:t> IBM Corporation</a:t>
            </a:r>
          </a:p>
        </p:txBody>
      </p:sp>
      <p:sp>
        <p:nvSpPr>
          <p:cNvPr id="71" name="Content Placeholder 6"/>
          <p:cNvSpPr>
            <a:spLocks noGrp="1"/>
          </p:cNvSpPr>
          <p:nvPr>
            <p:ph type="body" sz="quarter" idx="4294967295"/>
          </p:nvPr>
        </p:nvSpPr>
        <p:spPr>
          <a:xfrm>
            <a:off x="296587" y="1082675"/>
            <a:ext cx="5543550" cy="3586163"/>
          </a:xfrm>
        </p:spPr>
        <p:txBody>
          <a:bodyPr/>
          <a:lstStyle/>
          <a:p>
            <a:r>
              <a:rPr lang="en-US" sz="1200" dirty="0">
                <a:latin typeface="IBM Plex Sans" charset="0"/>
                <a:ea typeface="IBM Plex Sans" charset="0"/>
                <a:cs typeface="IBM Plex Sans" charset="0"/>
              </a:rPr>
              <a:t>Availability of Isolated environments is a key to Early Testing </a:t>
            </a:r>
          </a:p>
          <a:p>
            <a:pPr lvl="1"/>
            <a:r>
              <a:rPr lang="en-US" sz="1200" dirty="0">
                <a:latin typeface="IBM Plex Sans" charset="0"/>
                <a:ea typeface="IBM Plex Sans" charset="0"/>
                <a:cs typeface="IBM Plex Sans" charset="0"/>
              </a:rPr>
              <a:t>Developers to perform unit tests without interference from other teams  </a:t>
            </a:r>
          </a:p>
          <a:p>
            <a:pPr lvl="1"/>
            <a:r>
              <a:rPr lang="en-US" sz="1200" dirty="0">
                <a:latin typeface="IBM Plex Sans" charset="0"/>
                <a:ea typeface="IBM Plex Sans" charset="0"/>
                <a:cs typeface="IBM Plex Sans" charset="0"/>
              </a:rPr>
              <a:t>Environment for Testers to run part of Batch schedules in isolation before full batch run without impacting other teams </a:t>
            </a:r>
            <a:r>
              <a:rPr lang="mr-IN" sz="1200" dirty="0">
                <a:latin typeface="IBM Plex Sans" charset="0"/>
                <a:ea typeface="IBM Plex Sans" charset="0"/>
                <a:cs typeface="IBM Plex Sans" charset="0"/>
              </a:rPr>
              <a:t>–</a:t>
            </a:r>
            <a:r>
              <a:rPr lang="en-US" sz="1200" dirty="0">
                <a:latin typeface="IBM Plex Sans" charset="0"/>
                <a:ea typeface="IBM Plex Sans" charset="0"/>
                <a:cs typeface="IBM Plex Sans" charset="0"/>
              </a:rPr>
              <a:t> </a:t>
            </a:r>
            <a:r>
              <a:rPr lang="en-US" sz="1200" dirty="0" err="1">
                <a:latin typeface="IBM Plex Sans" charset="0"/>
                <a:ea typeface="IBM Plex Sans" charset="0"/>
                <a:cs typeface="IBM Plex Sans" charset="0"/>
              </a:rPr>
              <a:t>e.g</a:t>
            </a:r>
            <a:r>
              <a:rPr lang="en-US" sz="1200" dirty="0">
                <a:latin typeface="IBM Plex Sans" charset="0"/>
                <a:ea typeface="IBM Plex Sans" charset="0"/>
                <a:cs typeface="IBM Plex Sans" charset="0"/>
              </a:rPr>
              <a:t> Gain the ability to change logical dates and run more than one batch cycles in a day</a:t>
            </a:r>
          </a:p>
          <a:p>
            <a:r>
              <a:rPr lang="en-US" sz="1200" dirty="0">
                <a:latin typeface="IBM Plex Sans" charset="0"/>
                <a:ea typeface="IBM Plex Sans" charset="0"/>
                <a:cs typeface="IBM Plex Sans" charset="0"/>
              </a:rPr>
              <a:t>Enables Continuous Integration and Agile Development methodologies for z/OS </a:t>
            </a:r>
          </a:p>
          <a:p>
            <a:pPr lvl="1"/>
            <a:r>
              <a:rPr lang="en-US" sz="1200" dirty="0">
                <a:latin typeface="IBM Plex Sans" charset="0"/>
                <a:ea typeface="IBM Plex Sans" charset="0"/>
                <a:cs typeface="IBM Plex Sans" charset="0"/>
              </a:rPr>
              <a:t>Faster and Easier Provisioning of Test Environments on demand or as part of a DevOps Pipeline</a:t>
            </a:r>
          </a:p>
          <a:p>
            <a:pPr lvl="1"/>
            <a:r>
              <a:rPr lang="en-US" sz="1200" dirty="0">
                <a:latin typeface="IBM Plex Sans" charset="0"/>
                <a:ea typeface="IBM Plex Sans" charset="0"/>
                <a:cs typeface="IBM Plex Sans" charset="0"/>
              </a:rPr>
              <a:t>Elimination of shared data issues</a:t>
            </a:r>
          </a:p>
          <a:p>
            <a:pPr lvl="1"/>
            <a:r>
              <a:rPr lang="en-US" sz="1200" dirty="0">
                <a:latin typeface="IBM Plex Sans" charset="0"/>
                <a:ea typeface="IBM Plex Sans" charset="0"/>
                <a:cs typeface="IBM Plex Sans" charset="0"/>
              </a:rPr>
              <a:t>Enable developer autonomy and self-service in creating environments</a:t>
            </a:r>
          </a:p>
          <a:p>
            <a:pPr lvl="1"/>
            <a:r>
              <a:rPr lang="en-US" sz="1200" dirty="0">
                <a:latin typeface="IBM Plex Sans" charset="0"/>
                <a:ea typeface="IBM Plex Sans" charset="0"/>
                <a:cs typeface="IBM Plex Sans" charset="0"/>
              </a:rPr>
              <a:t>Supports Cloud deployments – enables easy stand up and stand down of environments</a:t>
            </a:r>
          </a:p>
          <a:p>
            <a:endParaRPr lang="en-US" sz="1200" dirty="0">
              <a:latin typeface="IBM Plex Sans" charset="0"/>
              <a:ea typeface="IBM Plex Sans" charset="0"/>
              <a:cs typeface="IBM Plex Sans" charset="0"/>
            </a:endParaRPr>
          </a:p>
        </p:txBody>
      </p:sp>
      <p:grpSp>
        <p:nvGrpSpPr>
          <p:cNvPr id="3" name="Group 2"/>
          <p:cNvGrpSpPr/>
          <p:nvPr/>
        </p:nvGrpSpPr>
        <p:grpSpPr>
          <a:xfrm>
            <a:off x="5953997" y="1117922"/>
            <a:ext cx="2638217" cy="3485831"/>
            <a:chOff x="292668" y="585184"/>
            <a:chExt cx="2638217" cy="3485831"/>
          </a:xfrm>
        </p:grpSpPr>
        <p:grpSp>
          <p:nvGrpSpPr>
            <p:cNvPr id="2" name="Group 1"/>
            <p:cNvGrpSpPr/>
            <p:nvPr/>
          </p:nvGrpSpPr>
          <p:grpSpPr>
            <a:xfrm>
              <a:off x="447452" y="585184"/>
              <a:ext cx="2483433" cy="3322169"/>
              <a:chOff x="326460" y="770847"/>
              <a:chExt cx="2483433" cy="3322169"/>
            </a:xfrm>
          </p:grpSpPr>
          <p:sp>
            <p:nvSpPr>
              <p:cNvPr id="13" name="AutoShape 5"/>
              <p:cNvSpPr>
                <a:spLocks noChangeArrowheads="1"/>
              </p:cNvSpPr>
              <p:nvPr/>
            </p:nvSpPr>
            <p:spPr bwMode="auto">
              <a:xfrm>
                <a:off x="326460" y="770847"/>
                <a:ext cx="2449864" cy="3322169"/>
              </a:xfrm>
              <a:prstGeom prst="roundRect">
                <a:avLst>
                  <a:gd name="adj" fmla="val 3245"/>
                </a:avLst>
              </a:prstGeom>
              <a:solidFill>
                <a:srgbClr val="D9D9D9">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900" kern="0" baseline="-25000">
                    <a:solidFill>
                      <a:srgbClr val="000000"/>
                    </a:solidFill>
                  </a:rPr>
                  <a:t> 	</a:t>
                </a:r>
              </a:p>
            </p:txBody>
          </p:sp>
          <p:sp>
            <p:nvSpPr>
              <p:cNvPr id="14" name="Rectangle 13"/>
              <p:cNvSpPr>
                <a:spLocks noChangeArrowheads="1"/>
              </p:cNvSpPr>
              <p:nvPr/>
            </p:nvSpPr>
            <p:spPr bwMode="auto">
              <a:xfrm>
                <a:off x="803957" y="772491"/>
                <a:ext cx="1816446" cy="309704"/>
              </a:xfrm>
              <a:prstGeom prst="rect">
                <a:avLst/>
              </a:prstGeom>
              <a:noFill/>
              <a:ln>
                <a:noFill/>
              </a:ln>
              <a:effectLst>
                <a:prstShdw prst="shdw17" dist="17961" dir="2700000">
                  <a:srgbClr val="4F7D93"/>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914377">
                  <a:defRPr/>
                </a:pPr>
                <a:r>
                  <a:rPr lang="en-US" altLang="en-US" sz="800" kern="0" baseline="-25000" dirty="0">
                    <a:solidFill>
                      <a:srgbClr val="000000"/>
                    </a:solidFill>
                  </a:rPr>
                  <a:t>Affordable off host development</a:t>
                </a:r>
                <a:br>
                  <a:rPr lang="en-US" altLang="en-US" sz="800" kern="0" baseline="-25000" dirty="0">
                    <a:solidFill>
                      <a:srgbClr val="000000"/>
                    </a:solidFill>
                  </a:rPr>
                </a:br>
                <a:r>
                  <a:rPr lang="en-US" altLang="en-US" sz="800" kern="0" baseline="-25000" dirty="0">
                    <a:solidFill>
                      <a:srgbClr val="000000"/>
                    </a:solidFill>
                  </a:rPr>
                  <a:t>and test environment</a:t>
                </a:r>
              </a:p>
            </p:txBody>
          </p:sp>
          <p:pic>
            <p:nvPicPr>
              <p:cNvPr id="15" name="Picture 14"/>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116" y="1737714"/>
                <a:ext cx="543328" cy="169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Isosceles Triangle 31"/>
              <p:cNvSpPr>
                <a:spLocks noChangeArrowheads="1"/>
              </p:cNvSpPr>
              <p:nvPr/>
            </p:nvSpPr>
            <p:spPr bwMode="auto">
              <a:xfrm rot="5400000">
                <a:off x="1842736" y="2244471"/>
                <a:ext cx="615889" cy="138616"/>
              </a:xfrm>
              <a:prstGeom prst="triangle">
                <a:avLst>
                  <a:gd name="adj" fmla="val 50000"/>
                </a:avLst>
              </a:prstGeom>
              <a:solidFill>
                <a:srgbClr val="A1A1A1"/>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500">
                    <a:solidFill>
                      <a:srgbClr val="323232"/>
                    </a:solidFill>
                    <a:latin typeface="Arial" panose="020B0604020202020204" pitchFamily="34" charset="0"/>
                  </a:defRPr>
                </a:lvl1pPr>
                <a:lvl2pPr indent="-228600">
                  <a:lnSpc>
                    <a:spcPct val="90000"/>
                  </a:lnSpc>
                  <a:spcBef>
                    <a:spcPts val="500"/>
                  </a:spcBef>
                  <a:buFont typeface="Arial" panose="020B0604020202020204" pitchFamily="34" charset="0"/>
                  <a:buChar char="•"/>
                  <a:defRPr sz="2400">
                    <a:solidFill>
                      <a:schemeClr val="tx1"/>
                    </a:solidFill>
                    <a:latin typeface="Arial" panose="020B0604020202020204" pitchFamily="34" charset="0"/>
                  </a:defRPr>
                </a:lvl2pPr>
                <a:lvl3pPr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defRPr>
                </a:lvl3pPr>
                <a:lvl4pPr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4pPr>
                <a:lvl5pPr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defRPr>
                </a:lvl9pPr>
              </a:lstStyle>
              <a:p>
                <a:pPr algn="ctr" eaLnBrk="0" hangingPunct="0">
                  <a:lnSpc>
                    <a:spcPct val="100000"/>
                  </a:lnSpc>
                  <a:spcBef>
                    <a:spcPct val="0"/>
                  </a:spcBef>
                  <a:buFontTx/>
                  <a:buNone/>
                </a:pPr>
                <a:endParaRPr lang="en-US" altLang="en-US" sz="1000" baseline="-25000">
                  <a:solidFill>
                    <a:srgbClr val="000000"/>
                  </a:solidFill>
                  <a:latin typeface="Calibri" panose="020F0502020204030204" pitchFamily="34" charset="0"/>
                  <a:ea typeface="MS PGothic" panose="020B0600070205080204" pitchFamily="34" charset="-128"/>
                </a:endParaRPr>
              </a:p>
            </p:txBody>
          </p:sp>
          <p:sp>
            <p:nvSpPr>
              <p:cNvPr id="17" name="TextBox 38"/>
              <p:cNvSpPr txBox="1">
                <a:spLocks noChangeArrowheads="1"/>
              </p:cNvSpPr>
              <p:nvPr/>
            </p:nvSpPr>
            <p:spPr bwMode="auto">
              <a:xfrm>
                <a:off x="788815" y="3599476"/>
                <a:ext cx="202107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900" b="1" kern="0" baseline="-25000" dirty="0">
                    <a:solidFill>
                      <a:srgbClr val="000000"/>
                    </a:solidFill>
                  </a:rPr>
                  <a:t>Cloud Infrastructure</a:t>
                </a:r>
              </a:p>
            </p:txBody>
          </p:sp>
          <p:grpSp>
            <p:nvGrpSpPr>
              <p:cNvPr id="18" name="Group 17"/>
              <p:cNvGrpSpPr/>
              <p:nvPr/>
            </p:nvGrpSpPr>
            <p:grpSpPr>
              <a:xfrm>
                <a:off x="360085" y="1196451"/>
                <a:ext cx="1693101" cy="2415166"/>
                <a:chOff x="6662738" y="1968500"/>
                <a:chExt cx="2720975" cy="3214688"/>
              </a:xfrm>
            </p:grpSpPr>
            <p:sp>
              <p:nvSpPr>
                <p:cNvPr id="20" name="Rounded Rectangle 19"/>
                <p:cNvSpPr/>
                <p:nvPr/>
              </p:nvSpPr>
              <p:spPr bwMode="auto">
                <a:xfrm>
                  <a:off x="7488238" y="1968500"/>
                  <a:ext cx="1882775" cy="3214688"/>
                </a:xfrm>
                <a:prstGeom prst="roundRect">
                  <a:avLst>
                    <a:gd name="adj" fmla="val 7888"/>
                  </a:avLst>
                </a:prstGeom>
                <a:solidFill>
                  <a:srgbClr val="00649D"/>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21" name="Rounded Rectangle 20"/>
                <p:cNvSpPr/>
                <p:nvPr/>
              </p:nvSpPr>
              <p:spPr bwMode="auto">
                <a:xfrm>
                  <a:off x="7548563" y="1968500"/>
                  <a:ext cx="1751012" cy="581025"/>
                </a:xfrm>
                <a:prstGeom prst="roundRect">
                  <a:avLst>
                    <a:gd name="adj" fmla="val 14133"/>
                  </a:avLst>
                </a:prstGeom>
                <a:solidFill>
                  <a:srgbClr val="99CC00"/>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22" name="Rounded Rectangle 21"/>
                <p:cNvSpPr/>
                <p:nvPr/>
              </p:nvSpPr>
              <p:spPr bwMode="auto">
                <a:xfrm>
                  <a:off x="7548563" y="4664075"/>
                  <a:ext cx="1752600" cy="444500"/>
                </a:xfrm>
                <a:prstGeom prst="roundRect">
                  <a:avLst>
                    <a:gd name="adj" fmla="val 23850"/>
                  </a:avLst>
                </a:prstGeom>
                <a:solidFill>
                  <a:srgbClr val="00B2EF"/>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23" name="Rounded Rectangle 22"/>
                <p:cNvSpPr/>
                <p:nvPr/>
              </p:nvSpPr>
              <p:spPr bwMode="auto">
                <a:xfrm>
                  <a:off x="7959725" y="3117850"/>
                  <a:ext cx="381000" cy="254000"/>
                </a:xfrm>
                <a:prstGeom prst="roundRect">
                  <a:avLst/>
                </a:prstGeom>
                <a:solidFill>
                  <a:srgbClr val="EAEAE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24" name="Rounded Rectangle 23"/>
                <p:cNvSpPr/>
                <p:nvPr/>
              </p:nvSpPr>
              <p:spPr bwMode="auto">
                <a:xfrm>
                  <a:off x="8856663" y="3121025"/>
                  <a:ext cx="381000" cy="254000"/>
                </a:xfrm>
                <a:prstGeom prst="roundRect">
                  <a:avLst/>
                </a:prstGeom>
                <a:solidFill>
                  <a:srgbClr val="EAEAE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25" name="Rounded Rectangle 24"/>
                <p:cNvSpPr/>
                <p:nvPr/>
              </p:nvSpPr>
              <p:spPr bwMode="auto">
                <a:xfrm>
                  <a:off x="8856663" y="3406775"/>
                  <a:ext cx="381000" cy="260350"/>
                </a:xfrm>
                <a:prstGeom prst="roundRect">
                  <a:avLst/>
                </a:prstGeom>
                <a:solidFill>
                  <a:srgbClr val="EAEAE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31" name="Rounded Rectangle 30"/>
                <p:cNvSpPr/>
                <p:nvPr/>
              </p:nvSpPr>
              <p:spPr bwMode="auto">
                <a:xfrm>
                  <a:off x="7959725" y="3406775"/>
                  <a:ext cx="381000" cy="260350"/>
                </a:xfrm>
                <a:prstGeom prst="roundRect">
                  <a:avLst/>
                </a:prstGeom>
                <a:solidFill>
                  <a:srgbClr val="EAEAE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32" name="Rounded Rectangle 31"/>
                <p:cNvSpPr/>
                <p:nvPr/>
              </p:nvSpPr>
              <p:spPr bwMode="auto">
                <a:xfrm>
                  <a:off x="8394700" y="3251200"/>
                  <a:ext cx="382588" cy="257175"/>
                </a:xfrm>
                <a:prstGeom prst="roundRect">
                  <a:avLst/>
                </a:prstGeom>
                <a:solidFill>
                  <a:srgbClr val="EAEAE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34" name="Rounded Rectangle 33"/>
                <p:cNvSpPr/>
                <p:nvPr/>
              </p:nvSpPr>
              <p:spPr bwMode="auto">
                <a:xfrm>
                  <a:off x="7908925" y="3775075"/>
                  <a:ext cx="1390650" cy="354013"/>
                </a:xfrm>
                <a:prstGeom prst="roundRect">
                  <a:avLst>
                    <a:gd name="adj" fmla="val 23113"/>
                  </a:avLst>
                </a:prstGeom>
                <a:solidFill>
                  <a:srgbClr val="00B2EF"/>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35" name="TextBox 10"/>
                <p:cNvSpPr txBox="1">
                  <a:spLocks noChangeArrowheads="1"/>
                </p:cNvSpPr>
                <p:nvPr/>
              </p:nvSpPr>
              <p:spPr bwMode="auto">
                <a:xfrm>
                  <a:off x="7942263" y="3125788"/>
                  <a:ext cx="417512"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600" kern="0" baseline="-25000" dirty="0">
                      <a:solidFill>
                        <a:srgbClr val="000000"/>
                      </a:solidFill>
                    </a:rPr>
                    <a:t>IMS</a:t>
                  </a:r>
                </a:p>
              </p:txBody>
            </p:sp>
            <p:sp>
              <p:nvSpPr>
                <p:cNvPr id="36" name="TextBox 54"/>
                <p:cNvSpPr txBox="1">
                  <a:spLocks noChangeArrowheads="1"/>
                </p:cNvSpPr>
                <p:nvPr/>
              </p:nvSpPr>
              <p:spPr bwMode="auto">
                <a:xfrm>
                  <a:off x="8840788" y="3125788"/>
                  <a:ext cx="439737"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600" kern="0" baseline="-25000" dirty="0">
                      <a:solidFill>
                        <a:srgbClr val="000000"/>
                      </a:solidFill>
                    </a:rPr>
                    <a:t>DB2</a:t>
                  </a:r>
                </a:p>
              </p:txBody>
            </p:sp>
            <p:sp>
              <p:nvSpPr>
                <p:cNvPr id="37" name="TextBox 55"/>
                <p:cNvSpPr txBox="1">
                  <a:spLocks noChangeArrowheads="1"/>
                </p:cNvSpPr>
                <p:nvPr/>
              </p:nvSpPr>
              <p:spPr bwMode="auto">
                <a:xfrm>
                  <a:off x="8345488" y="3233738"/>
                  <a:ext cx="498475" cy="23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600" kern="0" baseline="-25000" dirty="0">
                      <a:solidFill>
                        <a:srgbClr val="000000"/>
                      </a:solidFill>
                    </a:rPr>
                    <a:t>CICS</a:t>
                  </a:r>
                </a:p>
              </p:txBody>
            </p:sp>
            <p:sp>
              <p:nvSpPr>
                <p:cNvPr id="38" name="TextBox 56"/>
                <p:cNvSpPr txBox="1">
                  <a:spLocks noChangeArrowheads="1"/>
                </p:cNvSpPr>
                <p:nvPr/>
              </p:nvSpPr>
              <p:spPr bwMode="auto">
                <a:xfrm>
                  <a:off x="7889875" y="3416300"/>
                  <a:ext cx="484188"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600" kern="0" baseline="-25000">
                      <a:solidFill>
                        <a:srgbClr val="000000"/>
                      </a:solidFill>
                    </a:rPr>
                    <a:t>WAS</a:t>
                  </a:r>
                </a:p>
              </p:txBody>
            </p:sp>
            <p:sp>
              <p:nvSpPr>
                <p:cNvPr id="39" name="TextBox 57"/>
                <p:cNvSpPr txBox="1">
                  <a:spLocks noChangeArrowheads="1"/>
                </p:cNvSpPr>
                <p:nvPr/>
              </p:nvSpPr>
              <p:spPr bwMode="auto">
                <a:xfrm>
                  <a:off x="8848725" y="3416300"/>
                  <a:ext cx="398463"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600" kern="0" baseline="-25000">
                      <a:solidFill>
                        <a:srgbClr val="000000"/>
                      </a:solidFill>
                    </a:rPr>
                    <a:t>MQ</a:t>
                  </a:r>
                </a:p>
              </p:txBody>
            </p:sp>
            <p:sp>
              <p:nvSpPr>
                <p:cNvPr id="40" name="TextBox 58"/>
                <p:cNvSpPr txBox="1">
                  <a:spLocks noChangeArrowheads="1"/>
                </p:cNvSpPr>
                <p:nvPr/>
              </p:nvSpPr>
              <p:spPr bwMode="auto">
                <a:xfrm>
                  <a:off x="8335963" y="3825875"/>
                  <a:ext cx="474662"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800" kern="0" baseline="-25000">
                      <a:solidFill>
                        <a:srgbClr val="FFFFFF"/>
                      </a:solidFill>
                    </a:rPr>
                    <a:t>z/OS</a:t>
                  </a:r>
                </a:p>
              </p:txBody>
            </p:sp>
            <p:sp>
              <p:nvSpPr>
                <p:cNvPr id="41" name="Freeform 40"/>
                <p:cNvSpPr>
                  <a:spLocks noEditPoints="1"/>
                </p:cNvSpPr>
                <p:nvPr/>
              </p:nvSpPr>
              <p:spPr bwMode="auto">
                <a:xfrm>
                  <a:off x="7464425" y="3124200"/>
                  <a:ext cx="315913" cy="533400"/>
                </a:xfrm>
                <a:custGeom>
                  <a:avLst/>
                  <a:gdLst>
                    <a:gd name="T0" fmla="*/ 2147483646 w 191"/>
                    <a:gd name="T1" fmla="*/ 2147483646 h 268"/>
                    <a:gd name="T2" fmla="*/ 2147483646 w 191"/>
                    <a:gd name="T3" fmla="*/ 2147483646 h 268"/>
                    <a:gd name="T4" fmla="*/ 2147483646 w 191"/>
                    <a:gd name="T5" fmla="*/ 2147483646 h 268"/>
                    <a:gd name="T6" fmla="*/ 2147483646 w 191"/>
                    <a:gd name="T7" fmla="*/ 2147483646 h 268"/>
                    <a:gd name="T8" fmla="*/ 2147483646 w 191"/>
                    <a:gd name="T9" fmla="*/ 2147483646 h 268"/>
                    <a:gd name="T10" fmla="*/ 2147483646 w 191"/>
                    <a:gd name="T11" fmla="*/ 2147483646 h 268"/>
                    <a:gd name="T12" fmla="*/ 2147483646 w 191"/>
                    <a:gd name="T13" fmla="*/ 2147483646 h 268"/>
                    <a:gd name="T14" fmla="*/ 2147483646 w 191"/>
                    <a:gd name="T15" fmla="*/ 2147483646 h 268"/>
                    <a:gd name="T16" fmla="*/ 2147483646 w 191"/>
                    <a:gd name="T17" fmla="*/ 2147483646 h 268"/>
                    <a:gd name="T18" fmla="*/ 2147483646 w 191"/>
                    <a:gd name="T19" fmla="*/ 2147483646 h 268"/>
                    <a:gd name="T20" fmla="*/ 2147483646 w 191"/>
                    <a:gd name="T21" fmla="*/ 2147483646 h 268"/>
                    <a:gd name="T22" fmla="*/ 2147483646 w 191"/>
                    <a:gd name="T23" fmla="*/ 2147483646 h 268"/>
                    <a:gd name="T24" fmla="*/ 2147483646 w 191"/>
                    <a:gd name="T25" fmla="*/ 2147483646 h 268"/>
                    <a:gd name="T26" fmla="*/ 2147483646 w 191"/>
                    <a:gd name="T27" fmla="*/ 2147483646 h 268"/>
                    <a:gd name="T28" fmla="*/ 2147483646 w 191"/>
                    <a:gd name="T29" fmla="*/ 2147483646 h 268"/>
                    <a:gd name="T30" fmla="*/ 0 w 191"/>
                    <a:gd name="T31" fmla="*/ 2147483646 h 268"/>
                    <a:gd name="T32" fmla="*/ 2147483646 w 191"/>
                    <a:gd name="T33" fmla="*/ 0 h 268"/>
                    <a:gd name="T34" fmla="*/ 2147483646 w 191"/>
                    <a:gd name="T35" fmla="*/ 2147483646 h 268"/>
                    <a:gd name="T36" fmla="*/ 2147483646 w 191"/>
                    <a:gd name="T37" fmla="*/ 2147483646 h 268"/>
                    <a:gd name="T38" fmla="*/ 2147483646 w 191"/>
                    <a:gd name="T39" fmla="*/ 2147483646 h 268"/>
                    <a:gd name="T40" fmla="*/ 2147483646 w 191"/>
                    <a:gd name="T41" fmla="*/ 2147483646 h 268"/>
                    <a:gd name="T42" fmla="*/ 2147483646 w 191"/>
                    <a:gd name="T43" fmla="*/ 2147483646 h 268"/>
                    <a:gd name="T44" fmla="*/ 2147483646 w 191"/>
                    <a:gd name="T45" fmla="*/ 2147483646 h 268"/>
                    <a:gd name="T46" fmla="*/ 2147483646 w 191"/>
                    <a:gd name="T47" fmla="*/ 2147483646 h 268"/>
                    <a:gd name="T48" fmla="*/ 2147483646 w 191"/>
                    <a:gd name="T49" fmla="*/ 2147483646 h 268"/>
                    <a:gd name="T50" fmla="*/ 2147483646 w 191"/>
                    <a:gd name="T51" fmla="*/ 2147483646 h 268"/>
                    <a:gd name="T52" fmla="*/ 2147483646 w 191"/>
                    <a:gd name="T53" fmla="*/ 2147483646 h 268"/>
                    <a:gd name="T54" fmla="*/ 2147483646 w 191"/>
                    <a:gd name="T55" fmla="*/ 2147483646 h 268"/>
                    <a:gd name="T56" fmla="*/ 2147483646 w 191"/>
                    <a:gd name="T57" fmla="*/ 2147483646 h 268"/>
                    <a:gd name="T58" fmla="*/ 2147483646 w 191"/>
                    <a:gd name="T59" fmla="*/ 2147483646 h 268"/>
                    <a:gd name="T60" fmla="*/ 2147483646 w 191"/>
                    <a:gd name="T61" fmla="*/ 2147483646 h 268"/>
                    <a:gd name="T62" fmla="*/ 2147483646 w 191"/>
                    <a:gd name="T63" fmla="*/ 2147483646 h 268"/>
                    <a:gd name="T64" fmla="*/ 2147483646 w 191"/>
                    <a:gd name="T65" fmla="*/ 2147483646 h 268"/>
                    <a:gd name="T66" fmla="*/ 2147483646 w 191"/>
                    <a:gd name="T67" fmla="*/ 2147483646 h 268"/>
                    <a:gd name="T68" fmla="*/ 2147483646 w 191"/>
                    <a:gd name="T69" fmla="*/ 2147483646 h 2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91"/>
                    <a:gd name="T106" fmla="*/ 0 h 268"/>
                    <a:gd name="T107" fmla="*/ 191 w 191"/>
                    <a:gd name="T108" fmla="*/ 268 h 26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91" h="268">
                      <a:moveTo>
                        <a:pt x="163" y="208"/>
                      </a:moveTo>
                      <a:cubicBezTo>
                        <a:pt x="30" y="208"/>
                        <a:pt x="30" y="208"/>
                        <a:pt x="30" y="208"/>
                      </a:cubicBezTo>
                      <a:cubicBezTo>
                        <a:pt x="30" y="230"/>
                        <a:pt x="30" y="230"/>
                        <a:pt x="30" y="230"/>
                      </a:cubicBezTo>
                      <a:cubicBezTo>
                        <a:pt x="163" y="230"/>
                        <a:pt x="163" y="230"/>
                        <a:pt x="163" y="230"/>
                      </a:cubicBezTo>
                      <a:lnTo>
                        <a:pt x="163" y="208"/>
                      </a:lnTo>
                      <a:close/>
                      <a:moveTo>
                        <a:pt x="154" y="222"/>
                      </a:moveTo>
                      <a:cubicBezTo>
                        <a:pt x="136" y="222"/>
                        <a:pt x="136" y="222"/>
                        <a:pt x="136" y="222"/>
                      </a:cubicBezTo>
                      <a:cubicBezTo>
                        <a:pt x="136" y="216"/>
                        <a:pt x="136" y="216"/>
                        <a:pt x="136" y="216"/>
                      </a:cubicBezTo>
                      <a:cubicBezTo>
                        <a:pt x="154" y="216"/>
                        <a:pt x="154" y="216"/>
                        <a:pt x="154" y="216"/>
                      </a:cubicBezTo>
                      <a:lnTo>
                        <a:pt x="154" y="222"/>
                      </a:lnTo>
                      <a:close/>
                      <a:moveTo>
                        <a:pt x="92" y="39"/>
                      </a:moveTo>
                      <a:cubicBezTo>
                        <a:pt x="92" y="35"/>
                        <a:pt x="95" y="32"/>
                        <a:pt x="99" y="32"/>
                      </a:cubicBezTo>
                      <a:cubicBezTo>
                        <a:pt x="103" y="32"/>
                        <a:pt x="106" y="35"/>
                        <a:pt x="106" y="39"/>
                      </a:cubicBezTo>
                      <a:cubicBezTo>
                        <a:pt x="106" y="43"/>
                        <a:pt x="103" y="46"/>
                        <a:pt x="99" y="46"/>
                      </a:cubicBezTo>
                      <a:cubicBezTo>
                        <a:pt x="95" y="46"/>
                        <a:pt x="92" y="43"/>
                        <a:pt x="92" y="39"/>
                      </a:cubicBezTo>
                      <a:close/>
                      <a:moveTo>
                        <a:pt x="139" y="39"/>
                      </a:moveTo>
                      <a:cubicBezTo>
                        <a:pt x="139" y="35"/>
                        <a:pt x="143" y="32"/>
                        <a:pt x="147" y="32"/>
                      </a:cubicBezTo>
                      <a:cubicBezTo>
                        <a:pt x="151" y="32"/>
                        <a:pt x="154" y="35"/>
                        <a:pt x="154" y="39"/>
                      </a:cubicBezTo>
                      <a:cubicBezTo>
                        <a:pt x="154" y="43"/>
                        <a:pt x="151" y="46"/>
                        <a:pt x="147" y="46"/>
                      </a:cubicBezTo>
                      <a:cubicBezTo>
                        <a:pt x="143" y="46"/>
                        <a:pt x="139" y="43"/>
                        <a:pt x="139" y="39"/>
                      </a:cubicBezTo>
                      <a:close/>
                      <a:moveTo>
                        <a:pt x="163" y="148"/>
                      </a:moveTo>
                      <a:cubicBezTo>
                        <a:pt x="30" y="148"/>
                        <a:pt x="30" y="148"/>
                        <a:pt x="30" y="148"/>
                      </a:cubicBezTo>
                      <a:cubicBezTo>
                        <a:pt x="30" y="171"/>
                        <a:pt x="30" y="171"/>
                        <a:pt x="30" y="171"/>
                      </a:cubicBezTo>
                      <a:cubicBezTo>
                        <a:pt x="163" y="171"/>
                        <a:pt x="163" y="171"/>
                        <a:pt x="163" y="171"/>
                      </a:cubicBezTo>
                      <a:lnTo>
                        <a:pt x="163" y="148"/>
                      </a:lnTo>
                      <a:close/>
                      <a:moveTo>
                        <a:pt x="154" y="163"/>
                      </a:moveTo>
                      <a:cubicBezTo>
                        <a:pt x="136" y="163"/>
                        <a:pt x="136" y="163"/>
                        <a:pt x="136" y="163"/>
                      </a:cubicBezTo>
                      <a:cubicBezTo>
                        <a:pt x="136" y="156"/>
                        <a:pt x="136" y="156"/>
                        <a:pt x="136" y="156"/>
                      </a:cubicBezTo>
                      <a:cubicBezTo>
                        <a:pt x="154" y="156"/>
                        <a:pt x="154" y="156"/>
                        <a:pt x="154" y="156"/>
                      </a:cubicBezTo>
                      <a:lnTo>
                        <a:pt x="154" y="163"/>
                      </a:lnTo>
                      <a:close/>
                      <a:moveTo>
                        <a:pt x="0" y="0"/>
                      </a:moveTo>
                      <a:cubicBezTo>
                        <a:pt x="0" y="268"/>
                        <a:pt x="0" y="268"/>
                        <a:pt x="0" y="268"/>
                      </a:cubicBezTo>
                      <a:cubicBezTo>
                        <a:pt x="191" y="268"/>
                        <a:pt x="191" y="268"/>
                        <a:pt x="191" y="268"/>
                      </a:cubicBezTo>
                      <a:cubicBezTo>
                        <a:pt x="191" y="0"/>
                        <a:pt x="191" y="0"/>
                        <a:pt x="191" y="0"/>
                      </a:cubicBezTo>
                      <a:lnTo>
                        <a:pt x="0" y="0"/>
                      </a:lnTo>
                      <a:close/>
                      <a:moveTo>
                        <a:pt x="147" y="20"/>
                      </a:moveTo>
                      <a:cubicBezTo>
                        <a:pt x="157" y="20"/>
                        <a:pt x="166" y="28"/>
                        <a:pt x="166" y="39"/>
                      </a:cubicBezTo>
                      <a:cubicBezTo>
                        <a:pt x="166" y="50"/>
                        <a:pt x="157" y="58"/>
                        <a:pt x="147" y="58"/>
                      </a:cubicBezTo>
                      <a:cubicBezTo>
                        <a:pt x="136" y="58"/>
                        <a:pt x="127" y="50"/>
                        <a:pt x="127" y="39"/>
                      </a:cubicBezTo>
                      <a:cubicBezTo>
                        <a:pt x="127" y="28"/>
                        <a:pt x="136" y="20"/>
                        <a:pt x="147" y="20"/>
                      </a:cubicBezTo>
                      <a:close/>
                      <a:moveTo>
                        <a:pt x="99" y="20"/>
                      </a:moveTo>
                      <a:cubicBezTo>
                        <a:pt x="110" y="20"/>
                        <a:pt x="118" y="28"/>
                        <a:pt x="118" y="39"/>
                      </a:cubicBezTo>
                      <a:cubicBezTo>
                        <a:pt x="118" y="50"/>
                        <a:pt x="110" y="58"/>
                        <a:pt x="99" y="58"/>
                      </a:cubicBezTo>
                      <a:cubicBezTo>
                        <a:pt x="88" y="58"/>
                        <a:pt x="80" y="50"/>
                        <a:pt x="80" y="39"/>
                      </a:cubicBezTo>
                      <a:cubicBezTo>
                        <a:pt x="80" y="28"/>
                        <a:pt x="88" y="20"/>
                        <a:pt x="99" y="20"/>
                      </a:cubicBezTo>
                      <a:close/>
                      <a:moveTo>
                        <a:pt x="175" y="242"/>
                      </a:moveTo>
                      <a:cubicBezTo>
                        <a:pt x="18" y="242"/>
                        <a:pt x="18" y="242"/>
                        <a:pt x="18" y="242"/>
                      </a:cubicBezTo>
                      <a:cubicBezTo>
                        <a:pt x="18" y="196"/>
                        <a:pt x="18" y="196"/>
                        <a:pt x="18" y="196"/>
                      </a:cubicBezTo>
                      <a:cubicBezTo>
                        <a:pt x="175" y="196"/>
                        <a:pt x="175" y="196"/>
                        <a:pt x="175" y="196"/>
                      </a:cubicBezTo>
                      <a:lnTo>
                        <a:pt x="175" y="242"/>
                      </a:lnTo>
                      <a:close/>
                      <a:moveTo>
                        <a:pt x="175" y="183"/>
                      </a:moveTo>
                      <a:cubicBezTo>
                        <a:pt x="18" y="183"/>
                        <a:pt x="18" y="183"/>
                        <a:pt x="18" y="183"/>
                      </a:cubicBezTo>
                      <a:cubicBezTo>
                        <a:pt x="18" y="136"/>
                        <a:pt x="18" y="136"/>
                        <a:pt x="18" y="136"/>
                      </a:cubicBezTo>
                      <a:cubicBezTo>
                        <a:pt x="175" y="136"/>
                        <a:pt x="175" y="136"/>
                        <a:pt x="175" y="136"/>
                      </a:cubicBezTo>
                      <a:lnTo>
                        <a:pt x="175" y="183"/>
                      </a:lnTo>
                      <a:close/>
                      <a:moveTo>
                        <a:pt x="175" y="122"/>
                      </a:moveTo>
                      <a:cubicBezTo>
                        <a:pt x="18" y="122"/>
                        <a:pt x="18" y="122"/>
                        <a:pt x="18" y="122"/>
                      </a:cubicBezTo>
                      <a:cubicBezTo>
                        <a:pt x="18" y="76"/>
                        <a:pt x="18" y="76"/>
                        <a:pt x="18" y="76"/>
                      </a:cubicBezTo>
                      <a:cubicBezTo>
                        <a:pt x="175" y="76"/>
                        <a:pt x="175" y="76"/>
                        <a:pt x="175" y="76"/>
                      </a:cubicBezTo>
                      <a:lnTo>
                        <a:pt x="175" y="122"/>
                      </a:lnTo>
                      <a:close/>
                      <a:moveTo>
                        <a:pt x="163" y="88"/>
                      </a:moveTo>
                      <a:cubicBezTo>
                        <a:pt x="30" y="88"/>
                        <a:pt x="30" y="88"/>
                        <a:pt x="30" y="88"/>
                      </a:cubicBezTo>
                      <a:cubicBezTo>
                        <a:pt x="30" y="110"/>
                        <a:pt x="30" y="110"/>
                        <a:pt x="30" y="110"/>
                      </a:cubicBezTo>
                      <a:cubicBezTo>
                        <a:pt x="163" y="110"/>
                        <a:pt x="163" y="110"/>
                        <a:pt x="163" y="110"/>
                      </a:cubicBezTo>
                      <a:lnTo>
                        <a:pt x="163" y="88"/>
                      </a:lnTo>
                      <a:close/>
                      <a:moveTo>
                        <a:pt x="154" y="101"/>
                      </a:moveTo>
                      <a:cubicBezTo>
                        <a:pt x="136" y="101"/>
                        <a:pt x="136" y="101"/>
                        <a:pt x="136" y="101"/>
                      </a:cubicBezTo>
                      <a:cubicBezTo>
                        <a:pt x="136" y="95"/>
                        <a:pt x="136" y="95"/>
                        <a:pt x="136" y="95"/>
                      </a:cubicBezTo>
                      <a:cubicBezTo>
                        <a:pt x="154" y="95"/>
                        <a:pt x="154" y="95"/>
                        <a:pt x="154" y="95"/>
                      </a:cubicBezTo>
                      <a:lnTo>
                        <a:pt x="154" y="1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endParaRPr lang="en-US" sz="900" kern="0" baseline="-25000">
                    <a:solidFill>
                      <a:srgbClr val="000000"/>
                    </a:solidFill>
                    <a:ea typeface="ＭＳ Ｐゴシック" panose="020B0600070205080204" pitchFamily="34" charset="-128"/>
                    <a:cs typeface="Arial"/>
                  </a:endParaRPr>
                </a:p>
              </p:txBody>
            </p:sp>
            <p:cxnSp>
              <p:nvCxnSpPr>
                <p:cNvPr id="42" name="Straight Connector 32"/>
                <p:cNvCxnSpPr>
                  <a:cxnSpLocks noChangeShapeType="1"/>
                </p:cNvCxnSpPr>
                <p:nvPr/>
              </p:nvCxnSpPr>
              <p:spPr bwMode="auto">
                <a:xfrm>
                  <a:off x="7212013" y="2676525"/>
                  <a:ext cx="0" cy="1562100"/>
                </a:xfrm>
                <a:prstGeom prst="line">
                  <a:avLst/>
                </a:prstGeom>
                <a:noFill/>
                <a:ln w="31750" algn="ctr">
                  <a:solidFill>
                    <a:srgbClr val="00649D"/>
                  </a:solidFill>
                  <a:round/>
                  <a:headEnd/>
                  <a:tailEnd/>
                </a:ln>
                <a:extLst>
                  <a:ext uri="{909E8E84-426E-40DD-AFC4-6F175D3DCCD1}">
                    <a14:hiddenFill xmlns:a14="http://schemas.microsoft.com/office/drawing/2010/main">
                      <a:noFill/>
                    </a14:hiddenFill>
                  </a:ext>
                </a:extLst>
              </p:spPr>
            </p:cxnSp>
            <p:cxnSp>
              <p:nvCxnSpPr>
                <p:cNvPr id="43" name="Straight Connector 33"/>
                <p:cNvCxnSpPr>
                  <a:cxnSpLocks noChangeShapeType="1"/>
                </p:cNvCxnSpPr>
                <p:nvPr/>
              </p:nvCxnSpPr>
              <p:spPr bwMode="auto">
                <a:xfrm>
                  <a:off x="7027863" y="2676525"/>
                  <a:ext cx="184150" cy="0"/>
                </a:xfrm>
                <a:prstGeom prst="line">
                  <a:avLst/>
                </a:prstGeom>
                <a:noFill/>
                <a:ln w="31750" algn="ctr">
                  <a:solidFill>
                    <a:srgbClr val="00649D"/>
                  </a:solidFill>
                  <a:round/>
                  <a:headEnd/>
                  <a:tailEnd/>
                </a:ln>
                <a:extLst>
                  <a:ext uri="{909E8E84-426E-40DD-AFC4-6F175D3DCCD1}">
                    <a14:hiddenFill xmlns:a14="http://schemas.microsoft.com/office/drawing/2010/main">
                      <a:noFill/>
                    </a14:hiddenFill>
                  </a:ext>
                </a:extLst>
              </p:spPr>
            </p:cxnSp>
            <p:cxnSp>
              <p:nvCxnSpPr>
                <p:cNvPr id="44" name="Straight Connector 34"/>
                <p:cNvCxnSpPr>
                  <a:cxnSpLocks noChangeShapeType="1"/>
                </p:cNvCxnSpPr>
                <p:nvPr/>
              </p:nvCxnSpPr>
              <p:spPr bwMode="auto">
                <a:xfrm>
                  <a:off x="7027863" y="4225925"/>
                  <a:ext cx="184150" cy="0"/>
                </a:xfrm>
                <a:prstGeom prst="line">
                  <a:avLst/>
                </a:prstGeom>
                <a:noFill/>
                <a:ln w="31750" algn="ctr">
                  <a:solidFill>
                    <a:srgbClr val="00649D"/>
                  </a:solidFill>
                  <a:round/>
                  <a:headEnd/>
                  <a:tailEnd/>
                </a:ln>
                <a:extLst>
                  <a:ext uri="{909E8E84-426E-40DD-AFC4-6F175D3DCCD1}">
                    <a14:hiddenFill xmlns:a14="http://schemas.microsoft.com/office/drawing/2010/main">
                      <a:noFill/>
                    </a14:hiddenFill>
                  </a:ext>
                </a:extLst>
              </p:spPr>
            </p:cxnSp>
            <p:cxnSp>
              <p:nvCxnSpPr>
                <p:cNvPr id="45" name="Straight Connector 35"/>
                <p:cNvCxnSpPr>
                  <a:cxnSpLocks noChangeShapeType="1"/>
                </p:cNvCxnSpPr>
                <p:nvPr/>
              </p:nvCxnSpPr>
              <p:spPr bwMode="auto">
                <a:xfrm>
                  <a:off x="7027863" y="3709988"/>
                  <a:ext cx="184150" cy="0"/>
                </a:xfrm>
                <a:prstGeom prst="line">
                  <a:avLst/>
                </a:prstGeom>
                <a:noFill/>
                <a:ln w="31750" algn="ctr">
                  <a:solidFill>
                    <a:srgbClr val="00649D"/>
                  </a:solidFill>
                  <a:round/>
                  <a:headEnd/>
                  <a:tailEnd/>
                </a:ln>
                <a:extLst>
                  <a:ext uri="{909E8E84-426E-40DD-AFC4-6F175D3DCCD1}">
                    <a14:hiddenFill xmlns:a14="http://schemas.microsoft.com/office/drawing/2010/main">
                      <a:noFill/>
                    </a14:hiddenFill>
                  </a:ext>
                </a:extLst>
              </p:spPr>
            </p:cxnSp>
            <p:cxnSp>
              <p:nvCxnSpPr>
                <p:cNvPr id="46" name="Straight Connector 36"/>
                <p:cNvCxnSpPr>
                  <a:cxnSpLocks noChangeShapeType="1"/>
                </p:cNvCxnSpPr>
                <p:nvPr/>
              </p:nvCxnSpPr>
              <p:spPr bwMode="auto">
                <a:xfrm>
                  <a:off x="7027863" y="3194050"/>
                  <a:ext cx="184150" cy="0"/>
                </a:xfrm>
                <a:prstGeom prst="line">
                  <a:avLst/>
                </a:prstGeom>
                <a:noFill/>
                <a:ln w="31750" algn="ctr">
                  <a:solidFill>
                    <a:srgbClr val="00649D"/>
                  </a:solidFill>
                  <a:round/>
                  <a:headEnd/>
                  <a:tailEnd/>
                </a:ln>
                <a:extLst>
                  <a:ext uri="{909E8E84-426E-40DD-AFC4-6F175D3DCCD1}">
                    <a14:hiddenFill xmlns:a14="http://schemas.microsoft.com/office/drawing/2010/main">
                      <a:noFill/>
                    </a14:hiddenFill>
                  </a:ext>
                </a:extLst>
              </p:spPr>
            </p:cxnSp>
            <p:sp>
              <p:nvSpPr>
                <p:cNvPr id="47" name="Freeform 46"/>
                <p:cNvSpPr>
                  <a:spLocks/>
                </p:cNvSpPr>
                <p:nvPr/>
              </p:nvSpPr>
              <p:spPr bwMode="auto">
                <a:xfrm>
                  <a:off x="6718300" y="2468563"/>
                  <a:ext cx="125413" cy="134937"/>
                </a:xfrm>
                <a:custGeom>
                  <a:avLst/>
                  <a:gdLst>
                    <a:gd name="T0" fmla="*/ 37 w 75"/>
                    <a:gd name="T1" fmla="*/ 84 h 84"/>
                    <a:gd name="T2" fmla="*/ 56 w 75"/>
                    <a:gd name="T3" fmla="*/ 80 h 84"/>
                    <a:gd name="T4" fmla="*/ 56 w 75"/>
                    <a:gd name="T5" fmla="*/ 73 h 84"/>
                    <a:gd name="T6" fmla="*/ 56 w 75"/>
                    <a:gd name="T7" fmla="*/ 71 h 84"/>
                    <a:gd name="T8" fmla="*/ 75 w 75"/>
                    <a:gd name="T9" fmla="*/ 38 h 84"/>
                    <a:gd name="T10" fmla="*/ 37 w 75"/>
                    <a:gd name="T11" fmla="*/ 0 h 84"/>
                    <a:gd name="T12" fmla="*/ 0 w 75"/>
                    <a:gd name="T13" fmla="*/ 38 h 84"/>
                    <a:gd name="T14" fmla="*/ 19 w 75"/>
                    <a:gd name="T15" fmla="*/ 71 h 84"/>
                    <a:gd name="T16" fmla="*/ 18 w 75"/>
                    <a:gd name="T17" fmla="*/ 80 h 84"/>
                    <a:gd name="T18" fmla="*/ 37 w 7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4">
                      <a:moveTo>
                        <a:pt x="37" y="84"/>
                      </a:moveTo>
                      <a:cubicBezTo>
                        <a:pt x="44" y="84"/>
                        <a:pt x="50" y="83"/>
                        <a:pt x="56" y="80"/>
                      </a:cubicBezTo>
                      <a:cubicBezTo>
                        <a:pt x="56" y="73"/>
                        <a:pt x="56" y="73"/>
                        <a:pt x="56" y="73"/>
                      </a:cubicBezTo>
                      <a:cubicBezTo>
                        <a:pt x="56" y="71"/>
                        <a:pt x="56" y="71"/>
                        <a:pt x="56" y="71"/>
                      </a:cubicBezTo>
                      <a:cubicBezTo>
                        <a:pt x="67" y="64"/>
                        <a:pt x="75" y="52"/>
                        <a:pt x="75" y="38"/>
                      </a:cubicBezTo>
                      <a:cubicBezTo>
                        <a:pt x="75" y="17"/>
                        <a:pt x="58" y="0"/>
                        <a:pt x="37" y="0"/>
                      </a:cubicBezTo>
                      <a:cubicBezTo>
                        <a:pt x="16" y="0"/>
                        <a:pt x="0" y="17"/>
                        <a:pt x="0" y="38"/>
                      </a:cubicBezTo>
                      <a:cubicBezTo>
                        <a:pt x="0" y="52"/>
                        <a:pt x="7" y="64"/>
                        <a:pt x="19" y="71"/>
                      </a:cubicBezTo>
                      <a:cubicBezTo>
                        <a:pt x="18" y="80"/>
                        <a:pt x="18" y="80"/>
                        <a:pt x="18" y="80"/>
                      </a:cubicBezTo>
                      <a:cubicBezTo>
                        <a:pt x="24" y="83"/>
                        <a:pt x="31" y="84"/>
                        <a:pt x="37" y="84"/>
                      </a:cubicBezTo>
                      <a:close/>
                    </a:path>
                  </a:pathLst>
                </a:custGeom>
                <a:solidFill>
                  <a:srgbClr val="99CC00"/>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a:solidFill>
                      <a:srgbClr val="000000"/>
                    </a:solidFill>
                    <a:latin typeface="Arial"/>
                    <a:ea typeface="MS PGothic"/>
                    <a:cs typeface="Arial"/>
                  </a:endParaRPr>
                </a:p>
              </p:txBody>
            </p:sp>
            <p:sp>
              <p:nvSpPr>
                <p:cNvPr id="48" name="Freeform 47"/>
                <p:cNvSpPr>
                  <a:spLocks/>
                </p:cNvSpPr>
                <p:nvPr/>
              </p:nvSpPr>
              <p:spPr bwMode="auto">
                <a:xfrm>
                  <a:off x="6662738" y="2603500"/>
                  <a:ext cx="234950" cy="204788"/>
                </a:xfrm>
                <a:custGeom>
                  <a:avLst/>
                  <a:gdLst>
                    <a:gd name="T0" fmla="*/ 107 w 140"/>
                    <a:gd name="T1" fmla="*/ 0 h 128"/>
                    <a:gd name="T2" fmla="*/ 70 w 140"/>
                    <a:gd name="T3" fmla="*/ 11 h 128"/>
                    <a:gd name="T4" fmla="*/ 33 w 140"/>
                    <a:gd name="T5" fmla="*/ 0 h 128"/>
                    <a:gd name="T6" fmla="*/ 0 w 140"/>
                    <a:gd name="T7" fmla="*/ 40 h 128"/>
                    <a:gd name="T8" fmla="*/ 0 w 140"/>
                    <a:gd name="T9" fmla="*/ 109 h 128"/>
                    <a:gd name="T10" fmla="*/ 70 w 140"/>
                    <a:gd name="T11" fmla="*/ 128 h 128"/>
                    <a:gd name="T12" fmla="*/ 140 w 140"/>
                    <a:gd name="T13" fmla="*/ 109 h 128"/>
                    <a:gd name="T14" fmla="*/ 140 w 140"/>
                    <a:gd name="T15" fmla="*/ 40 h 128"/>
                    <a:gd name="T16" fmla="*/ 107 w 140"/>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28">
                      <a:moveTo>
                        <a:pt x="107" y="0"/>
                      </a:moveTo>
                      <a:cubicBezTo>
                        <a:pt x="97" y="7"/>
                        <a:pt x="84" y="11"/>
                        <a:pt x="70" y="11"/>
                      </a:cubicBezTo>
                      <a:cubicBezTo>
                        <a:pt x="57" y="11"/>
                        <a:pt x="44" y="7"/>
                        <a:pt x="33" y="0"/>
                      </a:cubicBezTo>
                      <a:cubicBezTo>
                        <a:pt x="14" y="5"/>
                        <a:pt x="0" y="21"/>
                        <a:pt x="0" y="40"/>
                      </a:cubicBezTo>
                      <a:cubicBezTo>
                        <a:pt x="0" y="109"/>
                        <a:pt x="0" y="109"/>
                        <a:pt x="0" y="109"/>
                      </a:cubicBezTo>
                      <a:cubicBezTo>
                        <a:pt x="0" y="113"/>
                        <a:pt x="27" y="128"/>
                        <a:pt x="70" y="128"/>
                      </a:cubicBezTo>
                      <a:cubicBezTo>
                        <a:pt x="113" y="128"/>
                        <a:pt x="140" y="113"/>
                        <a:pt x="140" y="109"/>
                      </a:cubicBezTo>
                      <a:cubicBezTo>
                        <a:pt x="140" y="40"/>
                        <a:pt x="140" y="40"/>
                        <a:pt x="140" y="40"/>
                      </a:cubicBezTo>
                      <a:cubicBezTo>
                        <a:pt x="140" y="20"/>
                        <a:pt x="126" y="5"/>
                        <a:pt x="107" y="0"/>
                      </a:cubicBezTo>
                      <a:close/>
                    </a:path>
                  </a:pathLst>
                </a:custGeom>
                <a:solidFill>
                  <a:srgbClr val="99CC00"/>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a:solidFill>
                      <a:srgbClr val="000000"/>
                    </a:solidFill>
                    <a:latin typeface="Arial"/>
                    <a:ea typeface="MS PGothic"/>
                    <a:cs typeface="Arial"/>
                  </a:endParaRPr>
                </a:p>
              </p:txBody>
            </p:sp>
            <p:sp>
              <p:nvSpPr>
                <p:cNvPr id="49" name="Freeform 48"/>
                <p:cNvSpPr>
                  <a:spLocks/>
                </p:cNvSpPr>
                <p:nvPr/>
              </p:nvSpPr>
              <p:spPr bwMode="auto">
                <a:xfrm>
                  <a:off x="6718300" y="2970213"/>
                  <a:ext cx="125413" cy="134937"/>
                </a:xfrm>
                <a:custGeom>
                  <a:avLst/>
                  <a:gdLst>
                    <a:gd name="T0" fmla="*/ 37 w 75"/>
                    <a:gd name="T1" fmla="*/ 84 h 84"/>
                    <a:gd name="T2" fmla="*/ 56 w 75"/>
                    <a:gd name="T3" fmla="*/ 80 h 84"/>
                    <a:gd name="T4" fmla="*/ 56 w 75"/>
                    <a:gd name="T5" fmla="*/ 73 h 84"/>
                    <a:gd name="T6" fmla="*/ 56 w 75"/>
                    <a:gd name="T7" fmla="*/ 71 h 84"/>
                    <a:gd name="T8" fmla="*/ 75 w 75"/>
                    <a:gd name="T9" fmla="*/ 38 h 84"/>
                    <a:gd name="T10" fmla="*/ 37 w 75"/>
                    <a:gd name="T11" fmla="*/ 0 h 84"/>
                    <a:gd name="T12" fmla="*/ 0 w 75"/>
                    <a:gd name="T13" fmla="*/ 38 h 84"/>
                    <a:gd name="T14" fmla="*/ 19 w 75"/>
                    <a:gd name="T15" fmla="*/ 71 h 84"/>
                    <a:gd name="T16" fmla="*/ 18 w 75"/>
                    <a:gd name="T17" fmla="*/ 80 h 84"/>
                    <a:gd name="T18" fmla="*/ 37 w 7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4">
                      <a:moveTo>
                        <a:pt x="37" y="84"/>
                      </a:moveTo>
                      <a:cubicBezTo>
                        <a:pt x="44" y="84"/>
                        <a:pt x="50" y="83"/>
                        <a:pt x="56" y="80"/>
                      </a:cubicBezTo>
                      <a:cubicBezTo>
                        <a:pt x="56" y="73"/>
                        <a:pt x="56" y="73"/>
                        <a:pt x="56" y="73"/>
                      </a:cubicBezTo>
                      <a:cubicBezTo>
                        <a:pt x="56" y="71"/>
                        <a:pt x="56" y="71"/>
                        <a:pt x="56" y="71"/>
                      </a:cubicBezTo>
                      <a:cubicBezTo>
                        <a:pt x="67" y="64"/>
                        <a:pt x="75" y="52"/>
                        <a:pt x="75" y="38"/>
                      </a:cubicBezTo>
                      <a:cubicBezTo>
                        <a:pt x="75" y="17"/>
                        <a:pt x="58" y="0"/>
                        <a:pt x="37" y="0"/>
                      </a:cubicBezTo>
                      <a:cubicBezTo>
                        <a:pt x="16" y="0"/>
                        <a:pt x="0" y="17"/>
                        <a:pt x="0" y="38"/>
                      </a:cubicBezTo>
                      <a:cubicBezTo>
                        <a:pt x="0" y="52"/>
                        <a:pt x="7" y="64"/>
                        <a:pt x="19" y="71"/>
                      </a:cubicBezTo>
                      <a:cubicBezTo>
                        <a:pt x="18" y="80"/>
                        <a:pt x="18" y="80"/>
                        <a:pt x="18" y="80"/>
                      </a:cubicBezTo>
                      <a:cubicBezTo>
                        <a:pt x="24" y="83"/>
                        <a:pt x="31" y="84"/>
                        <a:pt x="37" y="84"/>
                      </a:cubicBezTo>
                      <a:close/>
                    </a:path>
                  </a:pathLst>
                </a:custGeom>
                <a:solidFill>
                  <a:srgbClr val="17AF4B"/>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a:solidFill>
                      <a:srgbClr val="17AF4B"/>
                    </a:solidFill>
                    <a:latin typeface="Arial"/>
                    <a:ea typeface="MS PGothic"/>
                    <a:cs typeface="Arial"/>
                  </a:endParaRPr>
                </a:p>
              </p:txBody>
            </p:sp>
            <p:sp>
              <p:nvSpPr>
                <p:cNvPr id="50" name="Freeform 49"/>
                <p:cNvSpPr>
                  <a:spLocks/>
                </p:cNvSpPr>
                <p:nvPr/>
              </p:nvSpPr>
              <p:spPr bwMode="auto">
                <a:xfrm>
                  <a:off x="6662738" y="3105150"/>
                  <a:ext cx="234950" cy="204788"/>
                </a:xfrm>
                <a:custGeom>
                  <a:avLst/>
                  <a:gdLst>
                    <a:gd name="T0" fmla="*/ 107 w 140"/>
                    <a:gd name="T1" fmla="*/ 0 h 128"/>
                    <a:gd name="T2" fmla="*/ 70 w 140"/>
                    <a:gd name="T3" fmla="*/ 11 h 128"/>
                    <a:gd name="T4" fmla="*/ 33 w 140"/>
                    <a:gd name="T5" fmla="*/ 0 h 128"/>
                    <a:gd name="T6" fmla="*/ 0 w 140"/>
                    <a:gd name="T7" fmla="*/ 40 h 128"/>
                    <a:gd name="T8" fmla="*/ 0 w 140"/>
                    <a:gd name="T9" fmla="*/ 109 h 128"/>
                    <a:gd name="T10" fmla="*/ 70 w 140"/>
                    <a:gd name="T11" fmla="*/ 128 h 128"/>
                    <a:gd name="T12" fmla="*/ 140 w 140"/>
                    <a:gd name="T13" fmla="*/ 109 h 128"/>
                    <a:gd name="T14" fmla="*/ 140 w 140"/>
                    <a:gd name="T15" fmla="*/ 40 h 128"/>
                    <a:gd name="T16" fmla="*/ 107 w 140"/>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28">
                      <a:moveTo>
                        <a:pt x="107" y="0"/>
                      </a:moveTo>
                      <a:cubicBezTo>
                        <a:pt x="97" y="7"/>
                        <a:pt x="84" y="11"/>
                        <a:pt x="70" y="11"/>
                      </a:cubicBezTo>
                      <a:cubicBezTo>
                        <a:pt x="57" y="11"/>
                        <a:pt x="44" y="7"/>
                        <a:pt x="33" y="0"/>
                      </a:cubicBezTo>
                      <a:cubicBezTo>
                        <a:pt x="14" y="5"/>
                        <a:pt x="0" y="21"/>
                        <a:pt x="0" y="40"/>
                      </a:cubicBezTo>
                      <a:cubicBezTo>
                        <a:pt x="0" y="109"/>
                        <a:pt x="0" y="109"/>
                        <a:pt x="0" y="109"/>
                      </a:cubicBezTo>
                      <a:cubicBezTo>
                        <a:pt x="0" y="113"/>
                        <a:pt x="27" y="128"/>
                        <a:pt x="70" y="128"/>
                      </a:cubicBezTo>
                      <a:cubicBezTo>
                        <a:pt x="113" y="128"/>
                        <a:pt x="140" y="113"/>
                        <a:pt x="140" y="109"/>
                      </a:cubicBezTo>
                      <a:cubicBezTo>
                        <a:pt x="140" y="40"/>
                        <a:pt x="140" y="40"/>
                        <a:pt x="140" y="40"/>
                      </a:cubicBezTo>
                      <a:cubicBezTo>
                        <a:pt x="140" y="20"/>
                        <a:pt x="126" y="5"/>
                        <a:pt x="107" y="0"/>
                      </a:cubicBezTo>
                      <a:close/>
                    </a:path>
                  </a:pathLst>
                </a:custGeom>
                <a:solidFill>
                  <a:srgbClr val="17AF4B"/>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a:solidFill>
                      <a:srgbClr val="17AF4B"/>
                    </a:solidFill>
                    <a:latin typeface="Arial"/>
                    <a:ea typeface="MS PGothic"/>
                    <a:cs typeface="Arial"/>
                  </a:endParaRPr>
                </a:p>
              </p:txBody>
            </p:sp>
            <p:sp>
              <p:nvSpPr>
                <p:cNvPr id="51" name="Freeform 50"/>
                <p:cNvSpPr>
                  <a:spLocks/>
                </p:cNvSpPr>
                <p:nvPr/>
              </p:nvSpPr>
              <p:spPr bwMode="auto">
                <a:xfrm>
                  <a:off x="6718300" y="3505200"/>
                  <a:ext cx="125413" cy="134938"/>
                </a:xfrm>
                <a:custGeom>
                  <a:avLst/>
                  <a:gdLst>
                    <a:gd name="T0" fmla="*/ 37 w 75"/>
                    <a:gd name="T1" fmla="*/ 84 h 84"/>
                    <a:gd name="T2" fmla="*/ 56 w 75"/>
                    <a:gd name="T3" fmla="*/ 80 h 84"/>
                    <a:gd name="T4" fmla="*/ 56 w 75"/>
                    <a:gd name="T5" fmla="*/ 73 h 84"/>
                    <a:gd name="T6" fmla="*/ 56 w 75"/>
                    <a:gd name="T7" fmla="*/ 71 h 84"/>
                    <a:gd name="T8" fmla="*/ 75 w 75"/>
                    <a:gd name="T9" fmla="*/ 38 h 84"/>
                    <a:gd name="T10" fmla="*/ 37 w 75"/>
                    <a:gd name="T11" fmla="*/ 0 h 84"/>
                    <a:gd name="T12" fmla="*/ 0 w 75"/>
                    <a:gd name="T13" fmla="*/ 38 h 84"/>
                    <a:gd name="T14" fmla="*/ 19 w 75"/>
                    <a:gd name="T15" fmla="*/ 71 h 84"/>
                    <a:gd name="T16" fmla="*/ 18 w 75"/>
                    <a:gd name="T17" fmla="*/ 80 h 84"/>
                    <a:gd name="T18" fmla="*/ 37 w 7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4">
                      <a:moveTo>
                        <a:pt x="37" y="84"/>
                      </a:moveTo>
                      <a:cubicBezTo>
                        <a:pt x="44" y="84"/>
                        <a:pt x="50" y="83"/>
                        <a:pt x="56" y="80"/>
                      </a:cubicBezTo>
                      <a:cubicBezTo>
                        <a:pt x="56" y="73"/>
                        <a:pt x="56" y="73"/>
                        <a:pt x="56" y="73"/>
                      </a:cubicBezTo>
                      <a:cubicBezTo>
                        <a:pt x="56" y="71"/>
                        <a:pt x="56" y="71"/>
                        <a:pt x="56" y="71"/>
                      </a:cubicBezTo>
                      <a:cubicBezTo>
                        <a:pt x="67" y="64"/>
                        <a:pt x="75" y="52"/>
                        <a:pt x="75" y="38"/>
                      </a:cubicBezTo>
                      <a:cubicBezTo>
                        <a:pt x="75" y="17"/>
                        <a:pt x="58" y="0"/>
                        <a:pt x="37" y="0"/>
                      </a:cubicBezTo>
                      <a:cubicBezTo>
                        <a:pt x="16" y="0"/>
                        <a:pt x="0" y="17"/>
                        <a:pt x="0" y="38"/>
                      </a:cubicBezTo>
                      <a:cubicBezTo>
                        <a:pt x="0" y="52"/>
                        <a:pt x="7" y="64"/>
                        <a:pt x="19" y="71"/>
                      </a:cubicBezTo>
                      <a:cubicBezTo>
                        <a:pt x="18" y="80"/>
                        <a:pt x="18" y="80"/>
                        <a:pt x="18" y="80"/>
                      </a:cubicBezTo>
                      <a:cubicBezTo>
                        <a:pt x="24" y="83"/>
                        <a:pt x="31" y="84"/>
                        <a:pt x="37" y="84"/>
                      </a:cubicBezTo>
                      <a:close/>
                    </a:path>
                  </a:pathLst>
                </a:custGeom>
                <a:solidFill>
                  <a:srgbClr val="00B0D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a:solidFill>
                      <a:srgbClr val="000000"/>
                    </a:solidFill>
                    <a:latin typeface="Arial"/>
                    <a:ea typeface="MS PGothic"/>
                    <a:cs typeface="Arial"/>
                  </a:endParaRPr>
                </a:p>
              </p:txBody>
            </p:sp>
            <p:sp>
              <p:nvSpPr>
                <p:cNvPr id="52" name="Freeform 51"/>
                <p:cNvSpPr>
                  <a:spLocks/>
                </p:cNvSpPr>
                <p:nvPr/>
              </p:nvSpPr>
              <p:spPr bwMode="auto">
                <a:xfrm>
                  <a:off x="6662738" y="3640138"/>
                  <a:ext cx="234950" cy="204787"/>
                </a:xfrm>
                <a:custGeom>
                  <a:avLst/>
                  <a:gdLst>
                    <a:gd name="T0" fmla="*/ 107 w 140"/>
                    <a:gd name="T1" fmla="*/ 0 h 128"/>
                    <a:gd name="T2" fmla="*/ 70 w 140"/>
                    <a:gd name="T3" fmla="*/ 11 h 128"/>
                    <a:gd name="T4" fmla="*/ 33 w 140"/>
                    <a:gd name="T5" fmla="*/ 0 h 128"/>
                    <a:gd name="T6" fmla="*/ 0 w 140"/>
                    <a:gd name="T7" fmla="*/ 40 h 128"/>
                    <a:gd name="T8" fmla="*/ 0 w 140"/>
                    <a:gd name="T9" fmla="*/ 109 h 128"/>
                    <a:gd name="T10" fmla="*/ 70 w 140"/>
                    <a:gd name="T11" fmla="*/ 128 h 128"/>
                    <a:gd name="T12" fmla="*/ 140 w 140"/>
                    <a:gd name="T13" fmla="*/ 109 h 128"/>
                    <a:gd name="T14" fmla="*/ 140 w 140"/>
                    <a:gd name="T15" fmla="*/ 40 h 128"/>
                    <a:gd name="T16" fmla="*/ 107 w 140"/>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28">
                      <a:moveTo>
                        <a:pt x="107" y="0"/>
                      </a:moveTo>
                      <a:cubicBezTo>
                        <a:pt x="97" y="7"/>
                        <a:pt x="84" y="11"/>
                        <a:pt x="70" y="11"/>
                      </a:cubicBezTo>
                      <a:cubicBezTo>
                        <a:pt x="57" y="11"/>
                        <a:pt x="44" y="7"/>
                        <a:pt x="33" y="0"/>
                      </a:cubicBezTo>
                      <a:cubicBezTo>
                        <a:pt x="14" y="5"/>
                        <a:pt x="0" y="21"/>
                        <a:pt x="0" y="40"/>
                      </a:cubicBezTo>
                      <a:cubicBezTo>
                        <a:pt x="0" y="109"/>
                        <a:pt x="0" y="109"/>
                        <a:pt x="0" y="109"/>
                      </a:cubicBezTo>
                      <a:cubicBezTo>
                        <a:pt x="0" y="113"/>
                        <a:pt x="27" y="128"/>
                        <a:pt x="70" y="128"/>
                      </a:cubicBezTo>
                      <a:cubicBezTo>
                        <a:pt x="113" y="128"/>
                        <a:pt x="140" y="113"/>
                        <a:pt x="140" y="109"/>
                      </a:cubicBezTo>
                      <a:cubicBezTo>
                        <a:pt x="140" y="40"/>
                        <a:pt x="140" y="40"/>
                        <a:pt x="140" y="40"/>
                      </a:cubicBezTo>
                      <a:cubicBezTo>
                        <a:pt x="140" y="20"/>
                        <a:pt x="126" y="5"/>
                        <a:pt x="107" y="0"/>
                      </a:cubicBezTo>
                      <a:close/>
                    </a:path>
                  </a:pathLst>
                </a:custGeom>
                <a:solidFill>
                  <a:srgbClr val="00B0D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a:solidFill>
                      <a:srgbClr val="000000"/>
                    </a:solidFill>
                    <a:latin typeface="Arial"/>
                    <a:ea typeface="MS PGothic"/>
                    <a:cs typeface="Arial"/>
                  </a:endParaRPr>
                </a:p>
              </p:txBody>
            </p:sp>
            <p:sp>
              <p:nvSpPr>
                <p:cNvPr id="53" name="Freeform 52"/>
                <p:cNvSpPr>
                  <a:spLocks/>
                </p:cNvSpPr>
                <p:nvPr/>
              </p:nvSpPr>
              <p:spPr bwMode="auto">
                <a:xfrm>
                  <a:off x="6718300" y="4013200"/>
                  <a:ext cx="125413" cy="134938"/>
                </a:xfrm>
                <a:custGeom>
                  <a:avLst/>
                  <a:gdLst>
                    <a:gd name="T0" fmla="*/ 37 w 75"/>
                    <a:gd name="T1" fmla="*/ 84 h 84"/>
                    <a:gd name="T2" fmla="*/ 56 w 75"/>
                    <a:gd name="T3" fmla="*/ 80 h 84"/>
                    <a:gd name="T4" fmla="*/ 56 w 75"/>
                    <a:gd name="T5" fmla="*/ 73 h 84"/>
                    <a:gd name="T6" fmla="*/ 56 w 75"/>
                    <a:gd name="T7" fmla="*/ 71 h 84"/>
                    <a:gd name="T8" fmla="*/ 75 w 75"/>
                    <a:gd name="T9" fmla="*/ 38 h 84"/>
                    <a:gd name="T10" fmla="*/ 37 w 75"/>
                    <a:gd name="T11" fmla="*/ 0 h 84"/>
                    <a:gd name="T12" fmla="*/ 0 w 75"/>
                    <a:gd name="T13" fmla="*/ 38 h 84"/>
                    <a:gd name="T14" fmla="*/ 19 w 75"/>
                    <a:gd name="T15" fmla="*/ 71 h 84"/>
                    <a:gd name="T16" fmla="*/ 18 w 75"/>
                    <a:gd name="T17" fmla="*/ 80 h 84"/>
                    <a:gd name="T18" fmla="*/ 37 w 75"/>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84">
                      <a:moveTo>
                        <a:pt x="37" y="84"/>
                      </a:moveTo>
                      <a:cubicBezTo>
                        <a:pt x="44" y="84"/>
                        <a:pt x="50" y="83"/>
                        <a:pt x="56" y="80"/>
                      </a:cubicBezTo>
                      <a:cubicBezTo>
                        <a:pt x="56" y="73"/>
                        <a:pt x="56" y="73"/>
                        <a:pt x="56" y="73"/>
                      </a:cubicBezTo>
                      <a:cubicBezTo>
                        <a:pt x="56" y="71"/>
                        <a:pt x="56" y="71"/>
                        <a:pt x="56" y="71"/>
                      </a:cubicBezTo>
                      <a:cubicBezTo>
                        <a:pt x="67" y="64"/>
                        <a:pt x="75" y="52"/>
                        <a:pt x="75" y="38"/>
                      </a:cubicBezTo>
                      <a:cubicBezTo>
                        <a:pt x="75" y="17"/>
                        <a:pt x="58" y="0"/>
                        <a:pt x="37" y="0"/>
                      </a:cubicBezTo>
                      <a:cubicBezTo>
                        <a:pt x="16" y="0"/>
                        <a:pt x="0" y="17"/>
                        <a:pt x="0" y="38"/>
                      </a:cubicBezTo>
                      <a:cubicBezTo>
                        <a:pt x="0" y="52"/>
                        <a:pt x="7" y="64"/>
                        <a:pt x="19" y="71"/>
                      </a:cubicBezTo>
                      <a:cubicBezTo>
                        <a:pt x="18" y="80"/>
                        <a:pt x="18" y="80"/>
                        <a:pt x="18" y="80"/>
                      </a:cubicBezTo>
                      <a:cubicBezTo>
                        <a:pt x="24" y="83"/>
                        <a:pt x="31" y="84"/>
                        <a:pt x="37" y="84"/>
                      </a:cubicBezTo>
                      <a:close/>
                    </a:path>
                  </a:pathLst>
                </a:custGeom>
                <a:solidFill>
                  <a:srgbClr val="00649D"/>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a:solidFill>
                      <a:srgbClr val="000000"/>
                    </a:solidFill>
                    <a:latin typeface="Arial"/>
                    <a:ea typeface="MS PGothic"/>
                    <a:cs typeface="Arial"/>
                  </a:endParaRPr>
                </a:p>
              </p:txBody>
            </p:sp>
            <p:sp>
              <p:nvSpPr>
                <p:cNvPr id="54" name="Freeform 53"/>
                <p:cNvSpPr>
                  <a:spLocks/>
                </p:cNvSpPr>
                <p:nvPr/>
              </p:nvSpPr>
              <p:spPr bwMode="auto">
                <a:xfrm>
                  <a:off x="6662738" y="4148138"/>
                  <a:ext cx="234950" cy="206375"/>
                </a:xfrm>
                <a:custGeom>
                  <a:avLst/>
                  <a:gdLst>
                    <a:gd name="T0" fmla="*/ 107 w 140"/>
                    <a:gd name="T1" fmla="*/ 0 h 128"/>
                    <a:gd name="T2" fmla="*/ 70 w 140"/>
                    <a:gd name="T3" fmla="*/ 11 h 128"/>
                    <a:gd name="T4" fmla="*/ 33 w 140"/>
                    <a:gd name="T5" fmla="*/ 0 h 128"/>
                    <a:gd name="T6" fmla="*/ 0 w 140"/>
                    <a:gd name="T7" fmla="*/ 40 h 128"/>
                    <a:gd name="T8" fmla="*/ 0 w 140"/>
                    <a:gd name="T9" fmla="*/ 109 h 128"/>
                    <a:gd name="T10" fmla="*/ 70 w 140"/>
                    <a:gd name="T11" fmla="*/ 128 h 128"/>
                    <a:gd name="T12" fmla="*/ 140 w 140"/>
                    <a:gd name="T13" fmla="*/ 109 h 128"/>
                    <a:gd name="T14" fmla="*/ 140 w 140"/>
                    <a:gd name="T15" fmla="*/ 40 h 128"/>
                    <a:gd name="T16" fmla="*/ 107 w 140"/>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128">
                      <a:moveTo>
                        <a:pt x="107" y="0"/>
                      </a:moveTo>
                      <a:cubicBezTo>
                        <a:pt x="97" y="7"/>
                        <a:pt x="84" y="11"/>
                        <a:pt x="70" y="11"/>
                      </a:cubicBezTo>
                      <a:cubicBezTo>
                        <a:pt x="57" y="11"/>
                        <a:pt x="44" y="7"/>
                        <a:pt x="33" y="0"/>
                      </a:cubicBezTo>
                      <a:cubicBezTo>
                        <a:pt x="14" y="5"/>
                        <a:pt x="0" y="21"/>
                        <a:pt x="0" y="40"/>
                      </a:cubicBezTo>
                      <a:cubicBezTo>
                        <a:pt x="0" y="109"/>
                        <a:pt x="0" y="109"/>
                        <a:pt x="0" y="109"/>
                      </a:cubicBezTo>
                      <a:cubicBezTo>
                        <a:pt x="0" y="113"/>
                        <a:pt x="27" y="128"/>
                        <a:pt x="70" y="128"/>
                      </a:cubicBezTo>
                      <a:cubicBezTo>
                        <a:pt x="113" y="128"/>
                        <a:pt x="140" y="113"/>
                        <a:pt x="140" y="109"/>
                      </a:cubicBezTo>
                      <a:cubicBezTo>
                        <a:pt x="140" y="40"/>
                        <a:pt x="140" y="40"/>
                        <a:pt x="140" y="40"/>
                      </a:cubicBezTo>
                      <a:cubicBezTo>
                        <a:pt x="140" y="20"/>
                        <a:pt x="126" y="5"/>
                        <a:pt x="107" y="0"/>
                      </a:cubicBezTo>
                      <a:close/>
                    </a:path>
                  </a:pathLst>
                </a:custGeom>
                <a:solidFill>
                  <a:srgbClr val="00649D"/>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a:solidFill>
                      <a:srgbClr val="000000"/>
                    </a:solidFill>
                    <a:latin typeface="Arial"/>
                    <a:ea typeface="MS PGothic"/>
                    <a:cs typeface="Arial"/>
                  </a:endParaRPr>
                </a:p>
              </p:txBody>
            </p:sp>
            <p:cxnSp>
              <p:nvCxnSpPr>
                <p:cNvPr id="55" name="Straight Connector 45"/>
                <p:cNvCxnSpPr>
                  <a:cxnSpLocks noChangeShapeType="1"/>
                </p:cNvCxnSpPr>
                <p:nvPr/>
              </p:nvCxnSpPr>
              <p:spPr bwMode="auto">
                <a:xfrm>
                  <a:off x="7212013" y="3432175"/>
                  <a:ext cx="180975" cy="0"/>
                </a:xfrm>
                <a:prstGeom prst="line">
                  <a:avLst/>
                </a:prstGeom>
                <a:noFill/>
                <a:ln w="31750" algn="ctr">
                  <a:solidFill>
                    <a:srgbClr val="00649D"/>
                  </a:solidFill>
                  <a:round/>
                  <a:headEnd/>
                  <a:tailEnd/>
                </a:ln>
                <a:extLst>
                  <a:ext uri="{909E8E84-426E-40DD-AFC4-6F175D3DCCD1}">
                    <a14:hiddenFill xmlns:a14="http://schemas.microsoft.com/office/drawing/2010/main">
                      <a:noFill/>
                    </a14:hiddenFill>
                  </a:ext>
                </a:extLst>
              </p:spPr>
            </p:cxnSp>
            <p:sp>
              <p:nvSpPr>
                <p:cNvPr id="56" name="TextBox 9"/>
                <p:cNvSpPr txBox="1">
                  <a:spLocks noChangeArrowheads="1"/>
                </p:cNvSpPr>
                <p:nvPr/>
              </p:nvSpPr>
              <p:spPr bwMode="auto">
                <a:xfrm>
                  <a:off x="7504113" y="2035175"/>
                  <a:ext cx="187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914377">
                    <a:defRPr/>
                  </a:pPr>
                  <a:r>
                    <a:rPr lang="en-US" altLang="en-US" sz="800" kern="0" baseline="-25000" dirty="0">
                      <a:solidFill>
                        <a:srgbClr val="FFFFFF"/>
                      </a:solidFill>
                    </a:rPr>
                    <a:t>COBOL, PL/I, C++, Java, </a:t>
                  </a:r>
                </a:p>
                <a:p>
                  <a:pPr algn="ctr" defTabSz="914377">
                    <a:defRPr/>
                  </a:pPr>
                  <a:r>
                    <a:rPr lang="en-US" altLang="en-US" sz="800" kern="0" baseline="-25000" dirty="0">
                      <a:solidFill>
                        <a:srgbClr val="FFFFFF"/>
                      </a:solidFill>
                    </a:rPr>
                    <a:t>EGL, Batch, Assembler,</a:t>
                  </a:r>
                </a:p>
              </p:txBody>
            </p:sp>
            <p:sp>
              <p:nvSpPr>
                <p:cNvPr id="57" name="TextBox 59"/>
                <p:cNvSpPr txBox="1">
                  <a:spLocks noChangeArrowheads="1"/>
                </p:cNvSpPr>
                <p:nvPr/>
              </p:nvSpPr>
              <p:spPr bwMode="auto">
                <a:xfrm>
                  <a:off x="7777215" y="4748211"/>
                  <a:ext cx="1454150" cy="387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914377">
                    <a:defRPr/>
                  </a:pPr>
                  <a:r>
                    <a:rPr lang="en-US" altLang="en-US" sz="800" kern="0" baseline="-25000" dirty="0">
                      <a:solidFill>
                        <a:srgbClr val="FFFFFF"/>
                      </a:solidFill>
                    </a:rPr>
                    <a:t>X86 Hardware running 64-bit Linux</a:t>
                  </a:r>
                </a:p>
              </p:txBody>
            </p:sp>
            <p:sp>
              <p:nvSpPr>
                <p:cNvPr id="58" name="Rounded Rectangle 57"/>
                <p:cNvSpPr/>
                <p:nvPr/>
              </p:nvSpPr>
              <p:spPr bwMode="auto">
                <a:xfrm>
                  <a:off x="7904163" y="4216400"/>
                  <a:ext cx="1390650" cy="352425"/>
                </a:xfrm>
                <a:prstGeom prst="roundRect">
                  <a:avLst>
                    <a:gd name="adj" fmla="val 23113"/>
                  </a:avLst>
                </a:prstGeom>
                <a:solidFill>
                  <a:srgbClr val="00B2EF"/>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59" name="TextBox 58"/>
                <p:cNvSpPr txBox="1">
                  <a:spLocks noChangeArrowheads="1"/>
                </p:cNvSpPr>
                <p:nvPr/>
              </p:nvSpPr>
              <p:spPr bwMode="auto">
                <a:xfrm>
                  <a:off x="8342313" y="4243388"/>
                  <a:ext cx="474662" cy="23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800" kern="0" baseline="-25000" dirty="0" err="1">
                      <a:solidFill>
                        <a:srgbClr val="FFFFFF"/>
                      </a:solidFill>
                    </a:rPr>
                    <a:t>zD&amp;T</a:t>
                  </a:r>
                  <a:endParaRPr lang="en-US" altLang="en-US" sz="800" kern="0" baseline="-25000" dirty="0">
                    <a:solidFill>
                      <a:srgbClr val="FFFFFF"/>
                    </a:solidFill>
                  </a:endParaRPr>
                </a:p>
              </p:txBody>
            </p:sp>
            <p:sp>
              <p:nvSpPr>
                <p:cNvPr id="60" name="Rounded Rectangle 59"/>
                <p:cNvSpPr/>
                <p:nvPr/>
              </p:nvSpPr>
              <p:spPr bwMode="auto">
                <a:xfrm>
                  <a:off x="7940675" y="2581275"/>
                  <a:ext cx="381000" cy="254000"/>
                </a:xfrm>
                <a:prstGeom prst="roundRect">
                  <a:avLst/>
                </a:prstGeom>
                <a:solidFill>
                  <a:srgbClr val="EAEAE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61" name="TextBox 10"/>
                <p:cNvSpPr txBox="1">
                  <a:spLocks noChangeArrowheads="1"/>
                </p:cNvSpPr>
                <p:nvPr/>
              </p:nvSpPr>
              <p:spPr bwMode="auto">
                <a:xfrm>
                  <a:off x="7923213" y="2587625"/>
                  <a:ext cx="417512"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600" kern="0" baseline="-25000" dirty="0">
                      <a:solidFill>
                        <a:srgbClr val="000000"/>
                      </a:solidFill>
                    </a:rPr>
                    <a:t>RTC</a:t>
                  </a:r>
                </a:p>
              </p:txBody>
            </p:sp>
            <p:sp>
              <p:nvSpPr>
                <p:cNvPr id="62" name="Rounded Rectangle 61"/>
                <p:cNvSpPr/>
                <p:nvPr/>
              </p:nvSpPr>
              <p:spPr bwMode="auto">
                <a:xfrm>
                  <a:off x="8388350" y="2754313"/>
                  <a:ext cx="381000" cy="254000"/>
                </a:xfrm>
                <a:prstGeom prst="roundRect">
                  <a:avLst/>
                </a:prstGeom>
                <a:solidFill>
                  <a:srgbClr val="EAEAE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63" name="Rounded Rectangle 62"/>
                <p:cNvSpPr/>
                <p:nvPr/>
              </p:nvSpPr>
              <p:spPr bwMode="auto">
                <a:xfrm>
                  <a:off x="8880475" y="2574925"/>
                  <a:ext cx="381000" cy="254000"/>
                </a:xfrm>
                <a:prstGeom prst="roundRect">
                  <a:avLst/>
                </a:prstGeom>
                <a:solidFill>
                  <a:srgbClr val="EAEAE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64" name="TextBox 10"/>
                <p:cNvSpPr txBox="1">
                  <a:spLocks noChangeArrowheads="1"/>
                </p:cNvSpPr>
                <p:nvPr/>
              </p:nvSpPr>
              <p:spPr bwMode="auto">
                <a:xfrm>
                  <a:off x="8863013" y="2581275"/>
                  <a:ext cx="417512"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600" kern="0" baseline="-25000">
                      <a:solidFill>
                        <a:srgbClr val="000000"/>
                      </a:solidFill>
                    </a:rPr>
                    <a:t>RIT</a:t>
                  </a:r>
                </a:p>
              </p:txBody>
            </p:sp>
            <p:sp>
              <p:nvSpPr>
                <p:cNvPr id="65" name="Rounded Rectangle 64"/>
                <p:cNvSpPr/>
                <p:nvPr/>
              </p:nvSpPr>
              <p:spPr bwMode="auto">
                <a:xfrm>
                  <a:off x="7954963" y="2854325"/>
                  <a:ext cx="381000" cy="254000"/>
                </a:xfrm>
                <a:prstGeom prst="roundRect">
                  <a:avLst/>
                </a:prstGeom>
                <a:solidFill>
                  <a:srgbClr val="EAEAE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66" name="TextBox 10"/>
                <p:cNvSpPr txBox="1">
                  <a:spLocks noChangeArrowheads="1"/>
                </p:cNvSpPr>
                <p:nvPr/>
              </p:nvSpPr>
              <p:spPr bwMode="auto">
                <a:xfrm>
                  <a:off x="7937500" y="2860675"/>
                  <a:ext cx="417513"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600" kern="0" baseline="-25000" dirty="0">
                      <a:solidFill>
                        <a:srgbClr val="000000"/>
                      </a:solidFill>
                    </a:rPr>
                    <a:t>UCD</a:t>
                  </a:r>
                </a:p>
              </p:txBody>
            </p:sp>
            <p:sp>
              <p:nvSpPr>
                <p:cNvPr id="67" name="Rounded Rectangle 66"/>
                <p:cNvSpPr/>
                <p:nvPr/>
              </p:nvSpPr>
              <p:spPr bwMode="auto">
                <a:xfrm>
                  <a:off x="8870950" y="2854325"/>
                  <a:ext cx="381000" cy="254000"/>
                </a:xfrm>
                <a:prstGeom prst="roundRect">
                  <a:avLst/>
                </a:prstGeom>
                <a:solidFill>
                  <a:srgbClr val="EAEAEA"/>
                </a:solidFill>
                <a:ln w="25400" cap="flat" cmpd="sng" algn="ctr">
                  <a:noFill/>
                  <a:prstDash val="solid"/>
                </a:ln>
                <a:effectLst/>
              </p:spPr>
              <p:txBody>
                <a:bodyPr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ctr" defTabSz="511110">
                    <a:defRPr/>
                  </a:pPr>
                  <a:endParaRPr lang="en-US" sz="900" kern="0" baseline="-25000" dirty="0">
                    <a:solidFill>
                      <a:srgbClr val="000000"/>
                    </a:solidFill>
                    <a:latin typeface="Arial"/>
                    <a:ea typeface="MS PGothic"/>
                    <a:cs typeface="Arial"/>
                  </a:endParaRPr>
                </a:p>
              </p:txBody>
            </p:sp>
            <p:sp>
              <p:nvSpPr>
                <p:cNvPr id="68" name="TextBox 10"/>
                <p:cNvSpPr txBox="1">
                  <a:spLocks noChangeArrowheads="1"/>
                </p:cNvSpPr>
                <p:nvPr/>
              </p:nvSpPr>
              <p:spPr bwMode="auto">
                <a:xfrm>
                  <a:off x="8404225" y="2724150"/>
                  <a:ext cx="4175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600" kern="0" baseline="-25000" dirty="0" err="1">
                      <a:solidFill>
                        <a:srgbClr val="000000"/>
                      </a:solidFill>
                    </a:rPr>
                    <a:t>IDz</a:t>
                  </a:r>
                  <a:endParaRPr lang="en-US" altLang="en-US" sz="600" kern="0" baseline="-25000" dirty="0">
                    <a:solidFill>
                      <a:srgbClr val="000000"/>
                    </a:solidFill>
                  </a:endParaRPr>
                </a:p>
              </p:txBody>
            </p:sp>
            <p:sp>
              <p:nvSpPr>
                <p:cNvPr id="69" name="TextBox 10"/>
                <p:cNvSpPr txBox="1">
                  <a:spLocks noChangeArrowheads="1"/>
                </p:cNvSpPr>
                <p:nvPr/>
              </p:nvSpPr>
              <p:spPr bwMode="auto">
                <a:xfrm>
                  <a:off x="8878888" y="2855913"/>
                  <a:ext cx="415925"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defTabSz="914377">
                    <a:defRPr/>
                  </a:pPr>
                  <a:r>
                    <a:rPr lang="en-US" altLang="en-US" sz="600" kern="0" baseline="-25000" dirty="0">
                      <a:solidFill>
                        <a:srgbClr val="000000"/>
                      </a:solidFill>
                    </a:rPr>
                    <a:t>DT</a:t>
                  </a:r>
                </a:p>
              </p:txBody>
            </p:sp>
          </p:grpSp>
        </p:grpSp>
        <p:pic>
          <p:nvPicPr>
            <p:cNvPr id="70" name="Picture 48" descr="MCj0432591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668" y="3555561"/>
              <a:ext cx="603357" cy="51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p:nvGrpSpPr>
        <p:grpSpPr>
          <a:xfrm>
            <a:off x="5414947" y="223744"/>
            <a:ext cx="3435831" cy="530274"/>
            <a:chOff x="5414947" y="223744"/>
            <a:chExt cx="3435831" cy="530274"/>
          </a:xfrm>
        </p:grpSpPr>
        <p:grpSp>
          <p:nvGrpSpPr>
            <p:cNvPr id="72" name="Group 71"/>
            <p:cNvGrpSpPr/>
            <p:nvPr/>
          </p:nvGrpSpPr>
          <p:grpSpPr>
            <a:xfrm>
              <a:off x="5414947" y="223744"/>
              <a:ext cx="3435831" cy="530274"/>
              <a:chOff x="5660112" y="136568"/>
              <a:chExt cx="3435831" cy="530274"/>
            </a:xfrm>
          </p:grpSpPr>
          <p:grpSp>
            <p:nvGrpSpPr>
              <p:cNvPr id="73" name="Group 72"/>
              <p:cNvGrpSpPr/>
              <p:nvPr/>
            </p:nvGrpSpPr>
            <p:grpSpPr>
              <a:xfrm>
                <a:off x="5680696" y="141848"/>
                <a:ext cx="3415247" cy="524994"/>
                <a:chOff x="5336783" y="184351"/>
                <a:chExt cx="3415247" cy="524994"/>
              </a:xfrm>
            </p:grpSpPr>
            <p:grpSp>
              <p:nvGrpSpPr>
                <p:cNvPr id="75" name="Group 74"/>
                <p:cNvGrpSpPr/>
                <p:nvPr/>
              </p:nvGrpSpPr>
              <p:grpSpPr>
                <a:xfrm>
                  <a:off x="5336783" y="201168"/>
                  <a:ext cx="3415247" cy="508177"/>
                  <a:chOff x="5336783" y="201168"/>
                  <a:chExt cx="3415247" cy="508177"/>
                </a:xfrm>
              </p:grpSpPr>
              <p:grpSp>
                <p:nvGrpSpPr>
                  <p:cNvPr id="77" name="Group 76"/>
                  <p:cNvGrpSpPr/>
                  <p:nvPr/>
                </p:nvGrpSpPr>
                <p:grpSpPr>
                  <a:xfrm>
                    <a:off x="5336783" y="201168"/>
                    <a:ext cx="3381955" cy="505071"/>
                    <a:chOff x="326066" y="2849718"/>
                    <a:chExt cx="11214474" cy="1445348"/>
                  </a:xfrm>
                </p:grpSpPr>
                <p:sp>
                  <p:nvSpPr>
                    <p:cNvPr id="80" name="Rectangle 79"/>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IBM Plex Sans" charset="0"/>
                        <a:ea typeface="IBM Plex Sans" charset="0"/>
                        <a:cs typeface="IBM Plex Sans" charset="0"/>
                      </a:endParaRPr>
                    </a:p>
                  </p:txBody>
                </p:sp>
                <p:pic>
                  <p:nvPicPr>
                    <p:cNvPr id="81" name="Picture 8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82" name="Picture 81"/>
                    <p:cNvPicPr>
                      <a:picLocks noChangeAspect="1"/>
                    </p:cNvPicPr>
                    <p:nvPr/>
                  </p:nvPicPr>
                  <p:blipFill>
                    <a:blip r:embed="rId6"/>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83" name="Picture 8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84" name="TextBox 83"/>
                    <p:cNvSpPr txBox="1"/>
                    <p:nvPr/>
                  </p:nvSpPr>
                  <p:spPr>
                    <a:xfrm>
                      <a:off x="433242" y="3606427"/>
                      <a:ext cx="2001963" cy="484415"/>
                    </a:xfrm>
                    <a:prstGeom prst="rect">
                      <a:avLst/>
                    </a:prstGeom>
                    <a:noFill/>
                  </p:spPr>
                  <p:txBody>
                    <a:bodyPr wrap="square" rtlCol="0">
                      <a:spAutoFit/>
                    </a:bodyPr>
                    <a:lstStyle/>
                    <a:p>
                      <a:r>
                        <a:rPr lang="en-GB" sz="500" b="1" dirty="0">
                          <a:solidFill>
                            <a:srgbClr val="1D3649"/>
                          </a:solidFill>
                          <a:latin typeface="IBM Plex Sans" charset="0"/>
                          <a:ea typeface="IBM Plex Sans" charset="0"/>
                          <a:cs typeface="IBM Plex Sans" charset="0"/>
                        </a:rPr>
                        <a:t>Development</a:t>
                      </a:r>
                    </a:p>
                  </p:txBody>
                </p:sp>
                <p:sp>
                  <p:nvSpPr>
                    <p:cNvPr id="85" name="TextBox 84"/>
                    <p:cNvSpPr txBox="1"/>
                    <p:nvPr/>
                  </p:nvSpPr>
                  <p:spPr>
                    <a:xfrm>
                      <a:off x="4448319" y="3629266"/>
                      <a:ext cx="1133271" cy="484415"/>
                    </a:xfrm>
                    <a:prstGeom prst="rect">
                      <a:avLst/>
                    </a:prstGeom>
                    <a:noFill/>
                  </p:spPr>
                  <p:txBody>
                    <a:bodyPr wrap="none" rtlCol="0">
                      <a:spAutoFit/>
                    </a:bodyPr>
                    <a:lstStyle/>
                    <a:p>
                      <a:pPr algn="ctr"/>
                      <a:r>
                        <a:rPr lang="en-GB" sz="500" b="1" dirty="0">
                          <a:solidFill>
                            <a:srgbClr val="1D3649"/>
                          </a:solidFill>
                          <a:latin typeface="IBM Plex Sans" charset="0"/>
                          <a:ea typeface="IBM Plex Sans" charset="0"/>
                          <a:cs typeface="IBM Plex Sans" charset="0"/>
                        </a:rPr>
                        <a:t>Build</a:t>
                      </a:r>
                    </a:p>
                  </p:txBody>
                </p:sp>
                <p:sp>
                  <p:nvSpPr>
                    <p:cNvPr id="86" name="TextBox 85"/>
                    <p:cNvSpPr txBox="1"/>
                    <p:nvPr/>
                  </p:nvSpPr>
                  <p:spPr>
                    <a:xfrm>
                      <a:off x="6459573" y="3590462"/>
                      <a:ext cx="1686083" cy="704604"/>
                    </a:xfrm>
                    <a:prstGeom prst="rect">
                      <a:avLst/>
                    </a:prstGeom>
                    <a:noFill/>
                  </p:spPr>
                  <p:txBody>
                    <a:bodyPr wrap="none" rtlCol="0">
                      <a:spAutoFit/>
                    </a:bodyPr>
                    <a:lstStyle/>
                    <a:p>
                      <a:pPr algn="ctr"/>
                      <a:r>
                        <a:rPr lang="en-GB" sz="500" b="1" dirty="0" err="1">
                          <a:solidFill>
                            <a:srgbClr val="1D3649"/>
                          </a:solidFill>
                          <a:latin typeface="IBM Plex Sans" charset="0"/>
                          <a:ea typeface="IBM Plex Sans" charset="0"/>
                          <a:cs typeface="IBM Plex Sans" charset="0"/>
                        </a:rPr>
                        <a:t>Artifact</a:t>
                      </a:r>
                      <a:endParaRPr lang="en-GB" sz="500" b="1" dirty="0">
                        <a:solidFill>
                          <a:srgbClr val="1D3649"/>
                        </a:solidFill>
                        <a:latin typeface="IBM Plex Sans" charset="0"/>
                        <a:ea typeface="IBM Plex Sans" charset="0"/>
                        <a:cs typeface="IBM Plex Sans" charset="0"/>
                      </a:endParaRPr>
                    </a:p>
                    <a:p>
                      <a:pPr algn="ctr"/>
                      <a:r>
                        <a:rPr lang="en-GB" sz="500" b="1" dirty="0">
                          <a:solidFill>
                            <a:srgbClr val="1D3649"/>
                          </a:solidFill>
                          <a:latin typeface="IBM Plex Sans" charset="0"/>
                          <a:ea typeface="IBM Plex Sans" charset="0"/>
                          <a:cs typeface="IBM Plex Sans" charset="0"/>
                        </a:rPr>
                        <a:t>Repository</a:t>
                      </a:r>
                    </a:p>
                  </p:txBody>
                </p:sp>
                <p:cxnSp>
                  <p:nvCxnSpPr>
                    <p:cNvPr id="87" name="Straight Arrow Connector 86"/>
                    <p:cNvCxnSpPr/>
                    <p:nvPr/>
                  </p:nvCxnSpPr>
                  <p:spPr bwMode="auto">
                    <a:xfrm>
                      <a:off x="1849577" y="3450097"/>
                      <a:ext cx="1087789" cy="0"/>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88" name="Straight Arrow Connector 87"/>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89" name="Straight Arrow Connector 88"/>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90" name="Content Placeholder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91" name="Straight Arrow Connector 90"/>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92" name="Picture 91">
                      <a:extLst>
                        <a:ext uri="{FF2B5EF4-FFF2-40B4-BE49-F238E27FC236}">
                          <a16:creationId xmlns:a16="http://schemas.microsoft.com/office/drawing/2014/main" id="{8A05827B-425B-1D43-821E-A6A019E41622}"/>
                        </a:ext>
                      </a:extLst>
                    </p:cNvPr>
                    <p:cNvPicPr>
                      <a:picLocks noChangeAspect="1"/>
                    </p:cNvPicPr>
                    <p:nvPr/>
                  </p:nvPicPr>
                  <p:blipFill>
                    <a:blip r:embed="rId9"/>
                    <a:stretch>
                      <a:fillRect/>
                    </a:stretch>
                  </p:blipFill>
                  <p:spPr>
                    <a:xfrm>
                      <a:off x="8667874" y="2947258"/>
                      <a:ext cx="438354" cy="426064"/>
                    </a:xfrm>
                    <a:prstGeom prst="rect">
                      <a:avLst/>
                    </a:prstGeom>
                  </p:spPr>
                </p:pic>
                <p:pic>
                  <p:nvPicPr>
                    <p:cNvPr id="93"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4" name="Picture 9"/>
                    <p:cNvPicPr>
                      <a:picLocks noChangeAspect="1" noChangeArrowheads="1"/>
                    </p:cNvPicPr>
                    <p:nvPr/>
                  </p:nvPicPr>
                  <p:blipFill>
                    <a:blip r:embed="rId11"/>
                    <a:srcRect/>
                    <a:stretch>
                      <a:fillRect/>
                    </a:stretch>
                  </p:blipFill>
                  <p:spPr bwMode="auto">
                    <a:xfrm>
                      <a:off x="10344200" y="3034449"/>
                      <a:ext cx="501090" cy="673069"/>
                    </a:xfrm>
                    <a:prstGeom prst="rect">
                      <a:avLst/>
                    </a:prstGeom>
                    <a:noFill/>
                    <a:ln w="9525">
                      <a:noFill/>
                      <a:miter lim="800000"/>
                      <a:headEnd/>
                      <a:tailEnd/>
                    </a:ln>
                  </p:spPr>
                </p:pic>
                <p:sp>
                  <p:nvSpPr>
                    <p:cNvPr id="95" name="TextBox 94"/>
                    <p:cNvSpPr txBox="1"/>
                    <p:nvPr/>
                  </p:nvSpPr>
                  <p:spPr>
                    <a:xfrm>
                      <a:off x="2944860" y="3653470"/>
                      <a:ext cx="1058850" cy="484415"/>
                    </a:xfrm>
                    <a:prstGeom prst="rect">
                      <a:avLst/>
                    </a:prstGeom>
                    <a:noFill/>
                  </p:spPr>
                  <p:txBody>
                    <a:bodyPr wrap="none" rtlCol="0">
                      <a:spAutoFit/>
                    </a:bodyPr>
                    <a:lstStyle/>
                    <a:p>
                      <a:r>
                        <a:rPr lang="en-GB" sz="500" b="1" dirty="0">
                          <a:solidFill>
                            <a:srgbClr val="1D3649"/>
                          </a:solidFill>
                          <a:latin typeface="IBM Plex Sans" charset="0"/>
                          <a:ea typeface="IBM Plex Sans" charset="0"/>
                          <a:cs typeface="IBM Plex Sans" charset="0"/>
                        </a:rPr>
                        <a:t>SCM</a:t>
                      </a:r>
                    </a:p>
                  </p:txBody>
                </p:sp>
              </p:grpSp>
              <p:sp>
                <p:nvSpPr>
                  <p:cNvPr id="78" name="TextBox 77"/>
                  <p:cNvSpPr txBox="1"/>
                  <p:nvPr/>
                </p:nvSpPr>
                <p:spPr>
                  <a:xfrm>
                    <a:off x="7576989" y="463124"/>
                    <a:ext cx="77294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Test </a:t>
                    </a:r>
                  </a:p>
                  <a:p>
                    <a:pPr algn="ctr"/>
                    <a:r>
                      <a:rPr lang="en-GB" sz="500" b="1" dirty="0">
                        <a:solidFill>
                          <a:srgbClr val="1D3649"/>
                        </a:solidFill>
                        <a:latin typeface="IBM Plex Sans" charset="0"/>
                        <a:ea typeface="IBM Plex Sans" charset="0"/>
                        <a:cs typeface="IBM Plex Sans" charset="0"/>
                      </a:rPr>
                      <a:t>Environments</a:t>
                    </a:r>
                  </a:p>
                </p:txBody>
              </p:sp>
              <p:sp>
                <p:nvSpPr>
                  <p:cNvPr id="79" name="TextBox 78"/>
                  <p:cNvSpPr txBox="1"/>
                  <p:nvPr/>
                </p:nvSpPr>
                <p:spPr>
                  <a:xfrm>
                    <a:off x="8119413" y="460018"/>
                    <a:ext cx="63261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Prod </a:t>
                    </a:r>
                  </a:p>
                  <a:p>
                    <a:pPr algn="ctr"/>
                    <a:r>
                      <a:rPr lang="en-GB" sz="500" b="1" dirty="0">
                        <a:solidFill>
                          <a:srgbClr val="1D3649"/>
                        </a:solidFill>
                        <a:latin typeface="IBM Plex Sans" charset="0"/>
                        <a:ea typeface="IBM Plex Sans" charset="0"/>
                        <a:cs typeface="IBM Plex Sans" charset="0"/>
                      </a:rPr>
                      <a:t>Environment</a:t>
                    </a:r>
                  </a:p>
                </p:txBody>
              </p:sp>
            </p:grpSp>
            <p:sp>
              <p:nvSpPr>
                <p:cNvPr id="76" name="Rectangle 75"/>
                <p:cNvSpPr/>
                <p:nvPr/>
              </p:nvSpPr>
              <p:spPr>
                <a:xfrm>
                  <a:off x="8233864" y="184351"/>
                  <a:ext cx="484873"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74" name="Rectangle 73"/>
              <p:cNvSpPr/>
              <p:nvPr/>
            </p:nvSpPr>
            <p:spPr>
              <a:xfrm>
                <a:off x="5660112" y="136568"/>
                <a:ext cx="2286581"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cxnSp>
          <p:nvCxnSpPr>
            <p:cNvPr id="96" name="Straight Arrow Connector 95"/>
            <p:cNvCxnSpPr/>
            <p:nvPr/>
          </p:nvCxnSpPr>
          <p:spPr bwMode="auto">
            <a:xfrm flipV="1">
              <a:off x="8177560" y="471173"/>
              <a:ext cx="268853" cy="37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grpSp>
    </p:spTree>
    <p:extLst>
      <p:ext uri="{BB962C8B-B14F-4D97-AF65-F5344CB8AC3E}">
        <p14:creationId xmlns:p14="http://schemas.microsoft.com/office/powerpoint/2010/main" val="2911737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12CBB56-1918-5242-810B-0B841493F0C7}"/>
              </a:ext>
            </a:extLst>
          </p:cNvPr>
          <p:cNvSpPr>
            <a:spLocks noGrp="1"/>
          </p:cNvSpPr>
          <p:nvPr>
            <p:ph type="ftr" sz="quarter" idx="10"/>
          </p:nvPr>
        </p:nvSpPr>
        <p:spPr/>
        <p:txBody>
          <a:bodyPr/>
          <a:lstStyle/>
          <a:p>
            <a:r>
              <a:rPr lang="de-DE" dirty="0"/>
              <a:t>IBM Z / DOC ID / </a:t>
            </a:r>
            <a:r>
              <a:rPr lang="de-DE" dirty="0" err="1"/>
              <a:t>Month</a:t>
            </a:r>
            <a:r>
              <a:rPr lang="de-DE" dirty="0"/>
              <a:t> XX, 2017 / © 2017 IBM Corporation</a:t>
            </a:r>
            <a:endParaRPr lang="en-US" dirty="0"/>
          </a:p>
        </p:txBody>
      </p:sp>
      <p:sp>
        <p:nvSpPr>
          <p:cNvPr id="4" name="Title 3">
            <a:extLst>
              <a:ext uri="{FF2B5EF4-FFF2-40B4-BE49-F238E27FC236}">
                <a16:creationId xmlns:a16="http://schemas.microsoft.com/office/drawing/2014/main" id="{CF53EC54-7F01-FF4C-B147-AE9209F494BB}"/>
              </a:ext>
            </a:extLst>
          </p:cNvPr>
          <p:cNvSpPr>
            <a:spLocks noGrp="1"/>
          </p:cNvSpPr>
          <p:nvPr>
            <p:ph type="title"/>
          </p:nvPr>
        </p:nvSpPr>
        <p:spPr>
          <a:xfrm>
            <a:off x="109727" y="141666"/>
            <a:ext cx="5486400" cy="272656"/>
          </a:xfrm>
        </p:spPr>
        <p:txBody>
          <a:bodyPr/>
          <a:lstStyle/>
          <a:p>
            <a:r>
              <a:rPr lang="en-US" dirty="0">
                <a:latin typeface="IBM Plex Sans" panose="020B0503050203000203" pitchFamily="34" charset="77"/>
              </a:rPr>
              <a:t>Continuous Integration &amp; Deployment</a:t>
            </a:r>
          </a:p>
        </p:txBody>
      </p:sp>
      <p:sp>
        <p:nvSpPr>
          <p:cNvPr id="36" name="Content Placeholder 2">
            <a:extLst>
              <a:ext uri="{FF2B5EF4-FFF2-40B4-BE49-F238E27FC236}">
                <a16:creationId xmlns:a16="http://schemas.microsoft.com/office/drawing/2014/main" id="{0F64E968-B411-4140-9901-38079F823065}"/>
              </a:ext>
            </a:extLst>
          </p:cNvPr>
          <p:cNvSpPr txBox="1">
            <a:spLocks/>
          </p:cNvSpPr>
          <p:nvPr/>
        </p:nvSpPr>
        <p:spPr>
          <a:xfrm>
            <a:off x="228600" y="2320746"/>
            <a:ext cx="5321255" cy="2287379"/>
          </a:xfrm>
          <a:prstGeom prst="rect">
            <a:avLst/>
          </a:prstGeom>
        </p:spPr>
        <p:txBody>
          <a:bodyPr>
            <a:normAutofit fontScale="92500" lnSpcReduction="20000"/>
          </a:bodyPr>
          <a:lst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lvl="1">
              <a:spcAft>
                <a:spcPts val="900"/>
              </a:spcAft>
            </a:pPr>
            <a:r>
              <a:rPr lang="en-US" sz="1400" dirty="0">
                <a:solidFill>
                  <a:schemeClr val="bg2"/>
                </a:solidFill>
                <a:latin typeface="IBM Plex Sans" panose="020B0503050203000203" pitchFamily="34" charset="77"/>
                <a:ea typeface="Apex New Book" panose="02010600040501010103" pitchFamily="2" charset="77"/>
                <a:cs typeface="Helvetica Neue" panose="02000503000000020004" pitchFamily="2" charset="0"/>
              </a:rPr>
              <a:t>Open Source Continuous Integration tool that helps to bring together the pipeline process</a:t>
            </a:r>
          </a:p>
          <a:p>
            <a:pPr lvl="1">
              <a:spcAft>
                <a:spcPts val="900"/>
              </a:spcAft>
            </a:pPr>
            <a:r>
              <a:rPr lang="en-US" sz="1400" dirty="0">
                <a:solidFill>
                  <a:schemeClr val="bg2"/>
                </a:solidFill>
                <a:latin typeface="IBM Plex Sans" panose="020B0503050203000203" pitchFamily="34" charset="77"/>
                <a:ea typeface="Apex New Book" panose="02010600040501010103" pitchFamily="2" charset="77"/>
                <a:cs typeface="Helvetica Neue" panose="02000503000000020004" pitchFamily="2" charset="0"/>
              </a:rPr>
              <a:t>Has plugins that allow you to connect and work with various tools</a:t>
            </a:r>
          </a:p>
          <a:p>
            <a:pPr lvl="1">
              <a:spcAft>
                <a:spcPts val="900"/>
              </a:spcAft>
            </a:pPr>
            <a:r>
              <a:rPr lang="en-US" sz="1400" dirty="0">
                <a:solidFill>
                  <a:schemeClr val="bg2"/>
                </a:solidFill>
                <a:latin typeface="IBM Plex Sans" panose="020B0503050203000203" pitchFamily="34" charset="77"/>
                <a:ea typeface="Apex New Book" panose="02010600040501010103" pitchFamily="2" charset="77"/>
                <a:cs typeface="Helvetica Neue" panose="02000503000000020004" pitchFamily="2" charset="0"/>
              </a:rPr>
              <a:t>Uses a form of Groovy - Allows you to create pipeline scripts that can be SCM Managed</a:t>
            </a:r>
          </a:p>
          <a:p>
            <a:pPr lvl="1">
              <a:spcAft>
                <a:spcPts val="900"/>
              </a:spcAft>
            </a:pPr>
            <a:r>
              <a:rPr lang="en-US" sz="1400" dirty="0">
                <a:solidFill>
                  <a:schemeClr val="bg2"/>
                </a:solidFill>
                <a:latin typeface="IBM Plex Sans" panose="020B0503050203000203" pitchFamily="34" charset="77"/>
                <a:ea typeface="Apex New Book" panose="02010600040501010103" pitchFamily="2" charset="77"/>
                <a:cs typeface="Helvetica Neue" panose="02000503000000020004" pitchFamily="2" charset="0"/>
              </a:rPr>
              <a:t>Jenkins slave runs on the USS to run scripts on z/OS– ZOD has sample scripts that can be used to run conversions when using Jenkins slave</a:t>
            </a:r>
          </a:p>
        </p:txBody>
      </p:sp>
      <p:sp>
        <p:nvSpPr>
          <p:cNvPr id="37" name="Title 3">
            <a:extLst>
              <a:ext uri="{FF2B5EF4-FFF2-40B4-BE49-F238E27FC236}">
                <a16:creationId xmlns:a16="http://schemas.microsoft.com/office/drawing/2014/main" id="{737AC13E-DAC6-694D-8A1A-3FD4236D563F}"/>
              </a:ext>
            </a:extLst>
          </p:cNvPr>
          <p:cNvSpPr txBox="1">
            <a:spLocks/>
          </p:cNvSpPr>
          <p:nvPr/>
        </p:nvSpPr>
        <p:spPr>
          <a:xfrm>
            <a:off x="5699838" y="2312336"/>
            <a:ext cx="3250103" cy="1538939"/>
          </a:xfrm>
          <a:prstGeom prst="rect">
            <a:avLst/>
          </a:prstGeom>
        </p:spPr>
        <p:txBody>
          <a:bodyPr vert="horz" lIns="0" tIns="0" rIns="0" bIns="0" rtlCol="0" anchor="t" anchorCtr="0">
            <a:noAutofit/>
          </a:bodyPr>
          <a:lst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a:lstStyle>
          <a:p>
            <a:r>
              <a:rPr lang="en-US" sz="1200" i="1" dirty="0">
                <a:solidFill>
                  <a:schemeClr val="bg2"/>
                </a:solidFill>
                <a:latin typeface="IBM Plex Sans" panose="020B0503050203000203" pitchFamily="34" charset="77"/>
              </a:rPr>
              <a:t>Popular Alternatives</a:t>
            </a:r>
          </a:p>
          <a:p>
            <a:endParaRPr lang="en-US" sz="1200" dirty="0">
              <a:solidFill>
                <a:schemeClr val="bg2"/>
              </a:solidFill>
              <a:latin typeface="IBM Plex Sans" panose="020B0503050203000203" pitchFamily="34" charset="77"/>
              <a:ea typeface="Apex New Book" panose="02010600040501010103" pitchFamily="2" charset="77"/>
              <a:cs typeface="Helvetica Neue" panose="02000503000000020004" pitchFamily="2" charset="0"/>
            </a:endParaRPr>
          </a:p>
          <a:p>
            <a:pPr marL="214313" indent="-214313">
              <a:buFont typeface="Arial" panose="020B0604020202020204" pitchFamily="34" charset="0"/>
              <a:buChar char="•"/>
            </a:pPr>
            <a:r>
              <a:rPr lang="en-US" sz="1200" dirty="0">
                <a:solidFill>
                  <a:schemeClr val="bg2"/>
                </a:solidFill>
                <a:latin typeface="IBM Plex Sans" panose="020B0503050203000203" pitchFamily="34" charset="77"/>
                <a:ea typeface="Apex New Book" panose="02010600040501010103" pitchFamily="2" charset="77"/>
                <a:cs typeface="Helvetica Neue" panose="02000503000000020004" pitchFamily="2" charset="0"/>
              </a:rPr>
              <a:t>GitLab CI – Working to enable this on Z</a:t>
            </a:r>
          </a:p>
          <a:p>
            <a:pPr marL="214313" indent="-214313">
              <a:buFont typeface="Arial" panose="020B0604020202020204" pitchFamily="34" charset="0"/>
              <a:buChar char="•"/>
            </a:pPr>
            <a:r>
              <a:rPr lang="en-US" sz="1200" dirty="0">
                <a:solidFill>
                  <a:schemeClr val="bg2"/>
                </a:solidFill>
                <a:latin typeface="IBM Plex Sans" panose="020B0503050203000203" pitchFamily="34" charset="77"/>
                <a:cs typeface="Helvetica Neue" panose="02000503000000020004" pitchFamily="2" charset="0"/>
              </a:rPr>
              <a:t>Bamboo</a:t>
            </a:r>
            <a:endParaRPr lang="en-US" sz="1200" dirty="0">
              <a:solidFill>
                <a:schemeClr val="bg2"/>
              </a:solidFill>
              <a:latin typeface="IBM Plex Sans" panose="020B0503050203000203" pitchFamily="34" charset="77"/>
            </a:endParaRPr>
          </a:p>
        </p:txBody>
      </p:sp>
      <p:pic>
        <p:nvPicPr>
          <p:cNvPr id="5" name="Picture 4">
            <a:extLst>
              <a:ext uri="{FF2B5EF4-FFF2-40B4-BE49-F238E27FC236}">
                <a16:creationId xmlns:a16="http://schemas.microsoft.com/office/drawing/2014/main" id="{40135F4F-B23D-9B4B-B636-A9AF3F77C682}"/>
              </a:ext>
            </a:extLst>
          </p:cNvPr>
          <p:cNvPicPr>
            <a:picLocks noChangeAspect="1"/>
          </p:cNvPicPr>
          <p:nvPr/>
        </p:nvPicPr>
        <p:blipFill>
          <a:blip r:embed="rId2"/>
          <a:stretch>
            <a:fillRect/>
          </a:stretch>
        </p:blipFill>
        <p:spPr>
          <a:xfrm>
            <a:off x="436579" y="811035"/>
            <a:ext cx="4673279" cy="1362044"/>
          </a:xfrm>
          <a:prstGeom prst="rect">
            <a:avLst/>
          </a:prstGeom>
        </p:spPr>
      </p:pic>
      <p:sp>
        <p:nvSpPr>
          <p:cNvPr id="10" name="Title 3">
            <a:extLst>
              <a:ext uri="{FF2B5EF4-FFF2-40B4-BE49-F238E27FC236}">
                <a16:creationId xmlns:a16="http://schemas.microsoft.com/office/drawing/2014/main" id="{F6CFF993-E60D-9A4A-80AC-9A1A79A3A95A}"/>
              </a:ext>
            </a:extLst>
          </p:cNvPr>
          <p:cNvSpPr txBox="1">
            <a:spLocks/>
          </p:cNvSpPr>
          <p:nvPr/>
        </p:nvSpPr>
        <p:spPr>
          <a:xfrm>
            <a:off x="109727" y="486887"/>
            <a:ext cx="5486400" cy="27265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600" dirty="0">
                <a:latin typeface="IBM Plex Sans" panose="020B0503050203000203" pitchFamily="34" charset="77"/>
              </a:rPr>
              <a:t>Jenkins</a:t>
            </a:r>
          </a:p>
        </p:txBody>
      </p:sp>
      <p:grpSp>
        <p:nvGrpSpPr>
          <p:cNvPr id="11" name="Group 10">
            <a:extLst>
              <a:ext uri="{FF2B5EF4-FFF2-40B4-BE49-F238E27FC236}">
                <a16:creationId xmlns:a16="http://schemas.microsoft.com/office/drawing/2014/main" id="{B712BDE2-993C-FA4A-956E-8A09BFE1A93F}"/>
              </a:ext>
            </a:extLst>
          </p:cNvPr>
          <p:cNvGrpSpPr/>
          <p:nvPr/>
        </p:nvGrpSpPr>
        <p:grpSpPr>
          <a:xfrm>
            <a:off x="5636222" y="120516"/>
            <a:ext cx="3415247" cy="508177"/>
            <a:chOff x="5636222" y="239784"/>
            <a:chExt cx="3415247" cy="508177"/>
          </a:xfrm>
        </p:grpSpPr>
        <p:grpSp>
          <p:nvGrpSpPr>
            <p:cNvPr id="12" name="Group 11">
              <a:extLst>
                <a:ext uri="{FF2B5EF4-FFF2-40B4-BE49-F238E27FC236}">
                  <a16:creationId xmlns:a16="http://schemas.microsoft.com/office/drawing/2014/main" id="{07033CA8-72AB-A843-AF9E-5CC66E54729B}"/>
                </a:ext>
              </a:extLst>
            </p:cNvPr>
            <p:cNvGrpSpPr/>
            <p:nvPr/>
          </p:nvGrpSpPr>
          <p:grpSpPr>
            <a:xfrm>
              <a:off x="5636222" y="239784"/>
              <a:ext cx="3415247" cy="508177"/>
              <a:chOff x="5336783" y="201168"/>
              <a:chExt cx="3415247" cy="508177"/>
            </a:xfrm>
          </p:grpSpPr>
          <p:grpSp>
            <p:nvGrpSpPr>
              <p:cNvPr id="14" name="Group 13">
                <a:extLst>
                  <a:ext uri="{FF2B5EF4-FFF2-40B4-BE49-F238E27FC236}">
                    <a16:creationId xmlns:a16="http://schemas.microsoft.com/office/drawing/2014/main" id="{498AEB16-1922-A944-ACD2-0F741BA006E6}"/>
                  </a:ext>
                </a:extLst>
              </p:cNvPr>
              <p:cNvGrpSpPr/>
              <p:nvPr/>
            </p:nvGrpSpPr>
            <p:grpSpPr>
              <a:xfrm>
                <a:off x="5336783" y="201168"/>
                <a:ext cx="3381955" cy="505071"/>
                <a:chOff x="326066" y="2849718"/>
                <a:chExt cx="11214474" cy="1445348"/>
              </a:xfrm>
            </p:grpSpPr>
            <p:sp>
              <p:nvSpPr>
                <p:cNvPr id="17" name="Rectangle 16">
                  <a:extLst>
                    <a:ext uri="{FF2B5EF4-FFF2-40B4-BE49-F238E27FC236}">
                      <a16:creationId xmlns:a16="http://schemas.microsoft.com/office/drawing/2014/main" id="{5CB7911E-D981-924C-9227-244B394AFB56}"/>
                    </a:ext>
                  </a:extLst>
                </p:cNvPr>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IBM Plex Sans" charset="0"/>
                    <a:ea typeface="IBM Plex Sans" charset="0"/>
                    <a:cs typeface="IBM Plex Sans" charset="0"/>
                  </a:endParaRPr>
                </a:p>
              </p:txBody>
            </p:sp>
            <p:pic>
              <p:nvPicPr>
                <p:cNvPr id="18" name="Picture 17">
                  <a:extLst>
                    <a:ext uri="{FF2B5EF4-FFF2-40B4-BE49-F238E27FC236}">
                      <a16:creationId xmlns:a16="http://schemas.microsoft.com/office/drawing/2014/main" id="{DFA767A1-1334-B040-9DFF-974D0D08F5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F7D25293-58BD-684C-822D-097B7B914E08}"/>
                    </a:ext>
                  </a:extLst>
                </p:cNvPr>
                <p:cNvPicPr>
                  <a:picLocks noChangeAspect="1"/>
                </p:cNvPicPr>
                <p:nvPr/>
              </p:nvPicPr>
              <p:blipFill>
                <a:blip r:embed="rId4"/>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079F34FC-9DBF-D147-9E86-C5D30E1C611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7B4E7749-60B8-0640-B245-BE8E2C6DEC51}"/>
                    </a:ext>
                  </a:extLst>
                </p:cNvPr>
                <p:cNvSpPr txBox="1"/>
                <p:nvPr/>
              </p:nvSpPr>
              <p:spPr>
                <a:xfrm>
                  <a:off x="433242" y="3606427"/>
                  <a:ext cx="2001963" cy="484415"/>
                </a:xfrm>
                <a:prstGeom prst="rect">
                  <a:avLst/>
                </a:prstGeom>
                <a:noFill/>
              </p:spPr>
              <p:txBody>
                <a:bodyPr wrap="square" rtlCol="0">
                  <a:spAutoFit/>
                </a:bodyPr>
                <a:lstStyle/>
                <a:p>
                  <a:r>
                    <a:rPr lang="en-GB" sz="500" b="1" dirty="0">
                      <a:solidFill>
                        <a:srgbClr val="1D3649"/>
                      </a:solidFill>
                      <a:latin typeface="IBM Plex Sans" charset="0"/>
                      <a:ea typeface="IBM Plex Sans" charset="0"/>
                      <a:cs typeface="IBM Plex Sans" charset="0"/>
                    </a:rPr>
                    <a:t>Development</a:t>
                  </a:r>
                </a:p>
              </p:txBody>
            </p:sp>
            <p:sp>
              <p:nvSpPr>
                <p:cNvPr id="22" name="TextBox 21">
                  <a:extLst>
                    <a:ext uri="{FF2B5EF4-FFF2-40B4-BE49-F238E27FC236}">
                      <a16:creationId xmlns:a16="http://schemas.microsoft.com/office/drawing/2014/main" id="{91F041C7-7B78-0D43-9775-65B2993D51BB}"/>
                    </a:ext>
                  </a:extLst>
                </p:cNvPr>
                <p:cNvSpPr txBox="1"/>
                <p:nvPr/>
              </p:nvSpPr>
              <p:spPr>
                <a:xfrm>
                  <a:off x="4448319" y="3629266"/>
                  <a:ext cx="1133271" cy="484415"/>
                </a:xfrm>
                <a:prstGeom prst="rect">
                  <a:avLst/>
                </a:prstGeom>
                <a:noFill/>
              </p:spPr>
              <p:txBody>
                <a:bodyPr wrap="none" rtlCol="0">
                  <a:spAutoFit/>
                </a:bodyPr>
                <a:lstStyle/>
                <a:p>
                  <a:pPr algn="ctr"/>
                  <a:r>
                    <a:rPr lang="en-GB" sz="500" b="1" dirty="0">
                      <a:solidFill>
                        <a:srgbClr val="1D3649"/>
                      </a:solidFill>
                      <a:latin typeface="IBM Plex Sans" charset="0"/>
                      <a:ea typeface="IBM Plex Sans" charset="0"/>
                      <a:cs typeface="IBM Plex Sans" charset="0"/>
                    </a:rPr>
                    <a:t>Build</a:t>
                  </a:r>
                </a:p>
              </p:txBody>
            </p:sp>
            <p:sp>
              <p:nvSpPr>
                <p:cNvPr id="23" name="TextBox 22">
                  <a:extLst>
                    <a:ext uri="{FF2B5EF4-FFF2-40B4-BE49-F238E27FC236}">
                      <a16:creationId xmlns:a16="http://schemas.microsoft.com/office/drawing/2014/main" id="{E7BFAD1E-EE5E-F540-B39E-E5E76353E957}"/>
                    </a:ext>
                  </a:extLst>
                </p:cNvPr>
                <p:cNvSpPr txBox="1"/>
                <p:nvPr/>
              </p:nvSpPr>
              <p:spPr>
                <a:xfrm>
                  <a:off x="6459573" y="3590462"/>
                  <a:ext cx="1686083" cy="704604"/>
                </a:xfrm>
                <a:prstGeom prst="rect">
                  <a:avLst/>
                </a:prstGeom>
                <a:noFill/>
              </p:spPr>
              <p:txBody>
                <a:bodyPr wrap="none" rtlCol="0">
                  <a:spAutoFit/>
                </a:bodyPr>
                <a:lstStyle/>
                <a:p>
                  <a:pPr algn="ctr"/>
                  <a:r>
                    <a:rPr lang="en-GB" sz="500" b="1" dirty="0" err="1">
                      <a:solidFill>
                        <a:srgbClr val="1D3649"/>
                      </a:solidFill>
                      <a:latin typeface="IBM Plex Sans" charset="0"/>
                      <a:ea typeface="IBM Plex Sans" charset="0"/>
                      <a:cs typeface="IBM Plex Sans" charset="0"/>
                    </a:rPr>
                    <a:t>Artifact</a:t>
                  </a:r>
                  <a:endParaRPr lang="en-GB" sz="500" b="1" dirty="0">
                    <a:solidFill>
                      <a:srgbClr val="1D3649"/>
                    </a:solidFill>
                    <a:latin typeface="IBM Plex Sans" charset="0"/>
                    <a:ea typeface="IBM Plex Sans" charset="0"/>
                    <a:cs typeface="IBM Plex Sans" charset="0"/>
                  </a:endParaRPr>
                </a:p>
                <a:p>
                  <a:pPr algn="ctr"/>
                  <a:r>
                    <a:rPr lang="en-GB" sz="500" b="1" dirty="0">
                      <a:solidFill>
                        <a:srgbClr val="1D3649"/>
                      </a:solidFill>
                      <a:latin typeface="IBM Plex Sans" charset="0"/>
                      <a:ea typeface="IBM Plex Sans" charset="0"/>
                      <a:cs typeface="IBM Plex Sans" charset="0"/>
                    </a:rPr>
                    <a:t>Repository</a:t>
                  </a:r>
                </a:p>
              </p:txBody>
            </p:sp>
            <p:cxnSp>
              <p:nvCxnSpPr>
                <p:cNvPr id="24" name="Straight Arrow Connector 23">
                  <a:extLst>
                    <a:ext uri="{FF2B5EF4-FFF2-40B4-BE49-F238E27FC236}">
                      <a16:creationId xmlns:a16="http://schemas.microsoft.com/office/drawing/2014/main" id="{B8BC5AAC-3386-424D-98BD-2CBF98B44E38}"/>
                    </a:ext>
                  </a:extLst>
                </p:cNvPr>
                <p:cNvCxnSpPr/>
                <p:nvPr/>
              </p:nvCxnSpPr>
              <p:spPr bwMode="auto">
                <a:xfrm>
                  <a:off x="1849577" y="3450097"/>
                  <a:ext cx="1087789" cy="0"/>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25" name="Straight Arrow Connector 24">
                  <a:extLst>
                    <a:ext uri="{FF2B5EF4-FFF2-40B4-BE49-F238E27FC236}">
                      <a16:creationId xmlns:a16="http://schemas.microsoft.com/office/drawing/2014/main" id="{D08901C6-CFDA-CF4A-B182-A7E9079529AD}"/>
                    </a:ext>
                  </a:extLst>
                </p:cNvPr>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26" name="Straight Arrow Connector 25">
                  <a:extLst>
                    <a:ext uri="{FF2B5EF4-FFF2-40B4-BE49-F238E27FC236}">
                      <a16:creationId xmlns:a16="http://schemas.microsoft.com/office/drawing/2014/main" id="{A9BCF22A-A7DF-8541-8945-F31A130C4911}"/>
                    </a:ext>
                  </a:extLst>
                </p:cNvPr>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27" name="Content Placeholder 14">
                  <a:extLst>
                    <a:ext uri="{FF2B5EF4-FFF2-40B4-BE49-F238E27FC236}">
                      <a16:creationId xmlns:a16="http://schemas.microsoft.com/office/drawing/2014/main" id="{1332D8DE-7720-9745-872B-B2968DFA716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28" name="Straight Arrow Connector 27">
                  <a:extLst>
                    <a:ext uri="{FF2B5EF4-FFF2-40B4-BE49-F238E27FC236}">
                      <a16:creationId xmlns:a16="http://schemas.microsoft.com/office/drawing/2014/main" id="{6FEE4584-7688-D349-BB4C-EB7DF51DC1A9}"/>
                    </a:ext>
                  </a:extLst>
                </p:cNvPr>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29" name="Picture 28">
                  <a:extLst>
                    <a:ext uri="{FF2B5EF4-FFF2-40B4-BE49-F238E27FC236}">
                      <a16:creationId xmlns:a16="http://schemas.microsoft.com/office/drawing/2014/main" id="{724389B7-73F7-D046-B5FA-A4E637378E15}"/>
                    </a:ext>
                  </a:extLst>
                </p:cNvPr>
                <p:cNvPicPr>
                  <a:picLocks noChangeAspect="1"/>
                </p:cNvPicPr>
                <p:nvPr/>
              </p:nvPicPr>
              <p:blipFill>
                <a:blip r:embed="rId7"/>
                <a:stretch>
                  <a:fillRect/>
                </a:stretch>
              </p:blipFill>
              <p:spPr>
                <a:xfrm>
                  <a:off x="8667874" y="2947258"/>
                  <a:ext cx="438354" cy="426064"/>
                </a:xfrm>
                <a:prstGeom prst="rect">
                  <a:avLst/>
                </a:prstGeom>
              </p:spPr>
            </p:pic>
            <p:pic>
              <p:nvPicPr>
                <p:cNvPr id="30" name="Picture 3">
                  <a:extLst>
                    <a:ext uri="{FF2B5EF4-FFF2-40B4-BE49-F238E27FC236}">
                      <a16:creationId xmlns:a16="http://schemas.microsoft.com/office/drawing/2014/main" id="{0EB2E190-2B87-5547-B49C-777CF6A533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 name="Picture 9">
                  <a:extLst>
                    <a:ext uri="{FF2B5EF4-FFF2-40B4-BE49-F238E27FC236}">
                      <a16:creationId xmlns:a16="http://schemas.microsoft.com/office/drawing/2014/main" id="{94D424FC-A190-1B45-8288-ED067F5C56C2}"/>
                    </a:ext>
                  </a:extLst>
                </p:cNvPr>
                <p:cNvPicPr>
                  <a:picLocks noChangeAspect="1" noChangeArrowheads="1"/>
                </p:cNvPicPr>
                <p:nvPr/>
              </p:nvPicPr>
              <p:blipFill>
                <a:blip r:embed="rId9"/>
                <a:srcRect/>
                <a:stretch>
                  <a:fillRect/>
                </a:stretch>
              </p:blipFill>
              <p:spPr bwMode="auto">
                <a:xfrm>
                  <a:off x="10344200" y="3034449"/>
                  <a:ext cx="501090" cy="673069"/>
                </a:xfrm>
                <a:prstGeom prst="rect">
                  <a:avLst/>
                </a:prstGeom>
                <a:noFill/>
                <a:ln w="9525">
                  <a:noFill/>
                  <a:miter lim="800000"/>
                  <a:headEnd/>
                  <a:tailEnd/>
                </a:ln>
              </p:spPr>
            </p:pic>
            <p:sp>
              <p:nvSpPr>
                <p:cNvPr id="32" name="TextBox 31">
                  <a:extLst>
                    <a:ext uri="{FF2B5EF4-FFF2-40B4-BE49-F238E27FC236}">
                      <a16:creationId xmlns:a16="http://schemas.microsoft.com/office/drawing/2014/main" id="{B93DF9FE-740E-584A-9FBC-830119F30D4C}"/>
                    </a:ext>
                  </a:extLst>
                </p:cNvPr>
                <p:cNvSpPr txBox="1"/>
                <p:nvPr/>
              </p:nvSpPr>
              <p:spPr>
                <a:xfrm>
                  <a:off x="2944860" y="3653470"/>
                  <a:ext cx="1058850" cy="484415"/>
                </a:xfrm>
                <a:prstGeom prst="rect">
                  <a:avLst/>
                </a:prstGeom>
                <a:noFill/>
              </p:spPr>
              <p:txBody>
                <a:bodyPr wrap="none" rtlCol="0">
                  <a:spAutoFit/>
                </a:bodyPr>
                <a:lstStyle/>
                <a:p>
                  <a:r>
                    <a:rPr lang="en-GB" sz="500" b="1" dirty="0">
                      <a:solidFill>
                        <a:srgbClr val="1D3649"/>
                      </a:solidFill>
                      <a:latin typeface="IBM Plex Sans" charset="0"/>
                      <a:ea typeface="IBM Plex Sans" charset="0"/>
                      <a:cs typeface="IBM Plex Sans" charset="0"/>
                    </a:rPr>
                    <a:t>SCM</a:t>
                  </a:r>
                </a:p>
              </p:txBody>
            </p:sp>
          </p:grpSp>
          <p:sp>
            <p:nvSpPr>
              <p:cNvPr id="15" name="TextBox 14">
                <a:extLst>
                  <a:ext uri="{FF2B5EF4-FFF2-40B4-BE49-F238E27FC236}">
                    <a16:creationId xmlns:a16="http://schemas.microsoft.com/office/drawing/2014/main" id="{6F1BB512-2EB4-E445-8590-2F4F02E9F1B2}"/>
                  </a:ext>
                </a:extLst>
              </p:cNvPr>
              <p:cNvSpPr txBox="1"/>
              <p:nvPr/>
            </p:nvSpPr>
            <p:spPr>
              <a:xfrm>
                <a:off x="7576989" y="463124"/>
                <a:ext cx="77294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Test </a:t>
                </a:r>
              </a:p>
              <a:p>
                <a:pPr algn="ctr"/>
                <a:r>
                  <a:rPr lang="en-GB" sz="500" b="1" dirty="0">
                    <a:solidFill>
                      <a:srgbClr val="1D3649"/>
                    </a:solidFill>
                    <a:latin typeface="IBM Plex Sans" charset="0"/>
                    <a:ea typeface="IBM Plex Sans" charset="0"/>
                    <a:cs typeface="IBM Plex Sans" charset="0"/>
                  </a:rPr>
                  <a:t>Environments</a:t>
                </a:r>
              </a:p>
            </p:txBody>
          </p:sp>
          <p:sp>
            <p:nvSpPr>
              <p:cNvPr id="16" name="TextBox 15">
                <a:extLst>
                  <a:ext uri="{FF2B5EF4-FFF2-40B4-BE49-F238E27FC236}">
                    <a16:creationId xmlns:a16="http://schemas.microsoft.com/office/drawing/2014/main" id="{BFE9E82A-1740-0247-AC1A-AAFF63915F34}"/>
                  </a:ext>
                </a:extLst>
              </p:cNvPr>
              <p:cNvSpPr txBox="1"/>
              <p:nvPr/>
            </p:nvSpPr>
            <p:spPr>
              <a:xfrm>
                <a:off x="8119413" y="460018"/>
                <a:ext cx="63261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Prod </a:t>
                </a:r>
              </a:p>
              <a:p>
                <a:pPr algn="ctr"/>
                <a:r>
                  <a:rPr lang="en-GB" sz="500" b="1" dirty="0">
                    <a:solidFill>
                      <a:srgbClr val="1D3649"/>
                    </a:solidFill>
                    <a:latin typeface="IBM Plex Sans" charset="0"/>
                    <a:ea typeface="IBM Plex Sans" charset="0"/>
                    <a:cs typeface="IBM Plex Sans" charset="0"/>
                  </a:rPr>
                  <a:t>Environment</a:t>
                </a:r>
              </a:p>
            </p:txBody>
          </p:sp>
        </p:grpSp>
        <p:cxnSp>
          <p:nvCxnSpPr>
            <p:cNvPr id="13" name="Straight Arrow Connector 12">
              <a:extLst>
                <a:ext uri="{FF2B5EF4-FFF2-40B4-BE49-F238E27FC236}">
                  <a16:creationId xmlns:a16="http://schemas.microsoft.com/office/drawing/2014/main" id="{26FFA2C4-71FC-A144-AB97-7DD84B9C01C7}"/>
                </a:ext>
              </a:extLst>
            </p:cNvPr>
            <p:cNvCxnSpPr/>
            <p:nvPr/>
          </p:nvCxnSpPr>
          <p:spPr bwMode="auto">
            <a:xfrm flipV="1">
              <a:off x="8364261" y="452587"/>
              <a:ext cx="268853" cy="37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grpSp>
    </p:spTree>
    <p:extLst>
      <p:ext uri="{BB962C8B-B14F-4D97-AF65-F5344CB8AC3E}">
        <p14:creationId xmlns:p14="http://schemas.microsoft.com/office/powerpoint/2010/main" val="896704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12CBB56-1918-5242-810B-0B841493F0C7}"/>
              </a:ext>
            </a:extLst>
          </p:cNvPr>
          <p:cNvSpPr>
            <a:spLocks noGrp="1"/>
          </p:cNvSpPr>
          <p:nvPr>
            <p:ph type="ftr" sz="quarter" idx="10"/>
          </p:nvPr>
        </p:nvSpPr>
        <p:spPr/>
        <p:txBody>
          <a:bodyPr/>
          <a:lstStyle/>
          <a:p>
            <a:r>
              <a:rPr lang="de-DE" dirty="0"/>
              <a:t>IBM Z / DOC ID / </a:t>
            </a:r>
            <a:r>
              <a:rPr lang="de-DE" dirty="0" err="1"/>
              <a:t>Month</a:t>
            </a:r>
            <a:r>
              <a:rPr lang="de-DE" dirty="0"/>
              <a:t> XX, 2017 / © 2017 IBM Corporation</a:t>
            </a:r>
            <a:endParaRPr lang="en-US" dirty="0"/>
          </a:p>
        </p:txBody>
      </p:sp>
      <p:sp>
        <p:nvSpPr>
          <p:cNvPr id="36" name="Content Placeholder 2">
            <a:extLst>
              <a:ext uri="{FF2B5EF4-FFF2-40B4-BE49-F238E27FC236}">
                <a16:creationId xmlns:a16="http://schemas.microsoft.com/office/drawing/2014/main" id="{0F64E968-B411-4140-9901-38079F823065}"/>
              </a:ext>
            </a:extLst>
          </p:cNvPr>
          <p:cNvSpPr txBox="1">
            <a:spLocks/>
          </p:cNvSpPr>
          <p:nvPr/>
        </p:nvSpPr>
        <p:spPr>
          <a:xfrm>
            <a:off x="4500567" y="1286869"/>
            <a:ext cx="4517610" cy="2564406"/>
          </a:xfrm>
          <a:prstGeom prst="rect">
            <a:avLst/>
          </a:prstGeom>
        </p:spPr>
        <p:txBody>
          <a:bodyPr>
            <a:normAutofit/>
          </a:bodyPr>
          <a:lst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lvl="1">
              <a:spcAft>
                <a:spcPts val="900"/>
              </a:spcAft>
            </a:pPr>
            <a:r>
              <a:rPr lang="en-US" sz="1200" dirty="0">
                <a:solidFill>
                  <a:schemeClr val="bg2"/>
                </a:solidFill>
                <a:latin typeface="IBM Plex Sans" panose="020B0503050203000203" pitchFamily="34" charset="77"/>
                <a:ea typeface="Apex New Book" panose="02010600040501010103" pitchFamily="2" charset="77"/>
                <a:cs typeface="Helvetica Neue" panose="02000503000000020004" pitchFamily="2" charset="0"/>
              </a:rPr>
              <a:t>Deployment orchestration for Distributed and z/OS Applications – including CICS, Db2, MQ, across multiple environments</a:t>
            </a:r>
          </a:p>
          <a:p>
            <a:pPr lvl="1">
              <a:spcAft>
                <a:spcPts val="900"/>
              </a:spcAft>
            </a:pPr>
            <a:r>
              <a:rPr lang="en-US" sz="1200" dirty="0">
                <a:solidFill>
                  <a:schemeClr val="bg2"/>
                </a:solidFill>
                <a:latin typeface="IBM Plex Sans" panose="020B0503050203000203" pitchFamily="34" charset="77"/>
                <a:ea typeface="Apex New Book" panose="02010600040501010103" pitchFamily="2" charset="77"/>
                <a:cs typeface="Helvetica Neue" panose="02000503000000020004" pitchFamily="2" charset="0"/>
              </a:rPr>
              <a:t>Integrates with Jenkins</a:t>
            </a:r>
          </a:p>
          <a:p>
            <a:pPr lvl="1">
              <a:spcAft>
                <a:spcPts val="900"/>
              </a:spcAft>
            </a:pPr>
            <a:r>
              <a:rPr lang="en-US" sz="1200" dirty="0">
                <a:solidFill>
                  <a:schemeClr val="bg2"/>
                </a:solidFill>
                <a:latin typeface="IBM Plex Sans" panose="020B0503050203000203" pitchFamily="34" charset="77"/>
                <a:ea typeface="Apex New Book" panose="02010600040501010103" pitchFamily="2" charset="77"/>
                <a:cs typeface="Helvetica Neue" panose="02000503000000020004" pitchFamily="2" charset="0"/>
              </a:rPr>
              <a:t>Manages artifact versions via an in-built repository called </a:t>
            </a:r>
            <a:r>
              <a:rPr lang="en-US" sz="1200" dirty="0" err="1">
                <a:solidFill>
                  <a:schemeClr val="bg2"/>
                </a:solidFill>
                <a:latin typeface="IBM Plex Sans" panose="020B0503050203000203" pitchFamily="34" charset="77"/>
                <a:ea typeface="Apex New Book" panose="02010600040501010103" pitchFamily="2" charset="77"/>
                <a:cs typeface="Helvetica Neue" panose="02000503000000020004" pitchFamily="2" charset="0"/>
              </a:rPr>
              <a:t>codestation</a:t>
            </a:r>
            <a:endParaRPr lang="en-US" sz="1200" dirty="0">
              <a:solidFill>
                <a:schemeClr val="bg2"/>
              </a:solidFill>
              <a:latin typeface="IBM Plex Sans" panose="020B0503050203000203" pitchFamily="34" charset="77"/>
              <a:ea typeface="Apex New Book" panose="02010600040501010103" pitchFamily="2" charset="77"/>
              <a:cs typeface="Helvetica Neue" panose="02000503000000020004" pitchFamily="2" charset="0"/>
            </a:endParaRPr>
          </a:p>
        </p:txBody>
      </p:sp>
      <p:pic>
        <p:nvPicPr>
          <p:cNvPr id="5" name="Picture 4">
            <a:extLst>
              <a:ext uri="{FF2B5EF4-FFF2-40B4-BE49-F238E27FC236}">
                <a16:creationId xmlns:a16="http://schemas.microsoft.com/office/drawing/2014/main" id="{6E6F32EC-48FB-A246-9C43-A6463C32D511}"/>
              </a:ext>
            </a:extLst>
          </p:cNvPr>
          <p:cNvPicPr>
            <a:picLocks noChangeAspect="1"/>
          </p:cNvPicPr>
          <p:nvPr/>
        </p:nvPicPr>
        <p:blipFill>
          <a:blip r:embed="rId2"/>
          <a:stretch>
            <a:fillRect/>
          </a:stretch>
        </p:blipFill>
        <p:spPr>
          <a:xfrm>
            <a:off x="228600" y="1269337"/>
            <a:ext cx="4190076" cy="2868323"/>
          </a:xfrm>
          <a:prstGeom prst="rect">
            <a:avLst/>
          </a:prstGeom>
        </p:spPr>
      </p:pic>
      <p:sp>
        <p:nvSpPr>
          <p:cNvPr id="12" name="Title 3">
            <a:extLst>
              <a:ext uri="{FF2B5EF4-FFF2-40B4-BE49-F238E27FC236}">
                <a16:creationId xmlns:a16="http://schemas.microsoft.com/office/drawing/2014/main" id="{1098C817-DA43-CF44-AA57-D734265D1AEE}"/>
              </a:ext>
            </a:extLst>
          </p:cNvPr>
          <p:cNvSpPr txBox="1">
            <a:spLocks/>
          </p:cNvSpPr>
          <p:nvPr/>
        </p:nvSpPr>
        <p:spPr>
          <a:xfrm>
            <a:off x="109727" y="141666"/>
            <a:ext cx="5486400" cy="27265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dirty="0">
                <a:solidFill>
                  <a:schemeClr val="bg2"/>
                </a:solidFill>
                <a:latin typeface="IBM Plex Sans" panose="020B0503050203000203" pitchFamily="34" charset="77"/>
              </a:rPr>
              <a:t>Continuous</a:t>
            </a:r>
            <a:r>
              <a:rPr lang="en-US" dirty="0">
                <a:latin typeface="IBM Plex Sans" panose="020B0503050203000203" pitchFamily="34" charset="77"/>
              </a:rPr>
              <a:t> </a:t>
            </a:r>
            <a:r>
              <a:rPr lang="en-US" dirty="0">
                <a:solidFill>
                  <a:schemeClr val="bg2"/>
                </a:solidFill>
                <a:latin typeface="IBM Plex Sans" panose="020B0503050203000203" pitchFamily="34" charset="77"/>
              </a:rPr>
              <a:t>Integration</a:t>
            </a:r>
            <a:r>
              <a:rPr lang="en-US" dirty="0">
                <a:latin typeface="IBM Plex Sans" panose="020B0503050203000203" pitchFamily="34" charset="77"/>
              </a:rPr>
              <a:t> &amp; Deployment</a:t>
            </a:r>
          </a:p>
        </p:txBody>
      </p:sp>
      <p:sp>
        <p:nvSpPr>
          <p:cNvPr id="13" name="Title 3">
            <a:extLst>
              <a:ext uri="{FF2B5EF4-FFF2-40B4-BE49-F238E27FC236}">
                <a16:creationId xmlns:a16="http://schemas.microsoft.com/office/drawing/2014/main" id="{8748BEC6-8365-C54F-8DAC-F9E20593D50B}"/>
              </a:ext>
            </a:extLst>
          </p:cNvPr>
          <p:cNvSpPr txBox="1">
            <a:spLocks/>
          </p:cNvSpPr>
          <p:nvPr/>
        </p:nvSpPr>
        <p:spPr>
          <a:xfrm>
            <a:off x="109727" y="486887"/>
            <a:ext cx="5486400" cy="272656"/>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a:lstStyle>
          <a:p>
            <a:r>
              <a:rPr lang="en-US" sz="1600" dirty="0" err="1">
                <a:latin typeface="IBM Plex Sans" panose="020B0503050203000203" pitchFamily="34" charset="77"/>
              </a:rPr>
              <a:t>Urbancode</a:t>
            </a:r>
            <a:r>
              <a:rPr lang="en-US" sz="1600" dirty="0">
                <a:latin typeface="IBM Plex Sans" panose="020B0503050203000203" pitchFamily="34" charset="77"/>
              </a:rPr>
              <a:t> Deploy</a:t>
            </a:r>
          </a:p>
        </p:txBody>
      </p:sp>
      <p:grpSp>
        <p:nvGrpSpPr>
          <p:cNvPr id="14" name="Group 13">
            <a:extLst>
              <a:ext uri="{FF2B5EF4-FFF2-40B4-BE49-F238E27FC236}">
                <a16:creationId xmlns:a16="http://schemas.microsoft.com/office/drawing/2014/main" id="{59B60C71-11ED-D64F-8107-3782F0ABE5C9}"/>
              </a:ext>
            </a:extLst>
          </p:cNvPr>
          <p:cNvGrpSpPr/>
          <p:nvPr/>
        </p:nvGrpSpPr>
        <p:grpSpPr>
          <a:xfrm>
            <a:off x="5636222" y="120516"/>
            <a:ext cx="3415247" cy="508177"/>
            <a:chOff x="5636222" y="239784"/>
            <a:chExt cx="3415247" cy="508177"/>
          </a:xfrm>
        </p:grpSpPr>
        <p:grpSp>
          <p:nvGrpSpPr>
            <p:cNvPr id="15" name="Group 14">
              <a:extLst>
                <a:ext uri="{FF2B5EF4-FFF2-40B4-BE49-F238E27FC236}">
                  <a16:creationId xmlns:a16="http://schemas.microsoft.com/office/drawing/2014/main" id="{51BE9921-6460-DA4A-A072-6E48BAFCEA65}"/>
                </a:ext>
              </a:extLst>
            </p:cNvPr>
            <p:cNvGrpSpPr/>
            <p:nvPr/>
          </p:nvGrpSpPr>
          <p:grpSpPr>
            <a:xfrm>
              <a:off x="5636222" y="239784"/>
              <a:ext cx="3415247" cy="508177"/>
              <a:chOff x="5336783" y="201168"/>
              <a:chExt cx="3415247" cy="508177"/>
            </a:xfrm>
          </p:grpSpPr>
          <p:grpSp>
            <p:nvGrpSpPr>
              <p:cNvPr id="17" name="Group 16">
                <a:extLst>
                  <a:ext uri="{FF2B5EF4-FFF2-40B4-BE49-F238E27FC236}">
                    <a16:creationId xmlns:a16="http://schemas.microsoft.com/office/drawing/2014/main" id="{73A12F09-3A44-5449-817A-D36C8AFA9AAE}"/>
                  </a:ext>
                </a:extLst>
              </p:cNvPr>
              <p:cNvGrpSpPr/>
              <p:nvPr/>
            </p:nvGrpSpPr>
            <p:grpSpPr>
              <a:xfrm>
                <a:off x="5336783" y="201168"/>
                <a:ext cx="3381955" cy="505071"/>
                <a:chOff x="326066" y="2849718"/>
                <a:chExt cx="11214474" cy="1445348"/>
              </a:xfrm>
            </p:grpSpPr>
            <p:sp>
              <p:nvSpPr>
                <p:cNvPr id="20" name="Rectangle 19">
                  <a:extLst>
                    <a:ext uri="{FF2B5EF4-FFF2-40B4-BE49-F238E27FC236}">
                      <a16:creationId xmlns:a16="http://schemas.microsoft.com/office/drawing/2014/main" id="{9E1FEA54-5A97-9146-B119-EC75DDBBAB8B}"/>
                    </a:ext>
                  </a:extLst>
                </p:cNvPr>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IBM Plex Sans" charset="0"/>
                    <a:ea typeface="IBM Plex Sans" charset="0"/>
                    <a:cs typeface="IBM Plex Sans" charset="0"/>
                  </a:endParaRPr>
                </a:p>
              </p:txBody>
            </p:sp>
            <p:pic>
              <p:nvPicPr>
                <p:cNvPr id="21" name="Picture 20">
                  <a:extLst>
                    <a:ext uri="{FF2B5EF4-FFF2-40B4-BE49-F238E27FC236}">
                      <a16:creationId xmlns:a16="http://schemas.microsoft.com/office/drawing/2014/main" id="{4F6F1332-4B23-8B40-87F5-91C282500F2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22" name="Picture 21">
                  <a:extLst>
                    <a:ext uri="{FF2B5EF4-FFF2-40B4-BE49-F238E27FC236}">
                      <a16:creationId xmlns:a16="http://schemas.microsoft.com/office/drawing/2014/main" id="{B2A1FE99-5F1E-5A41-8303-AED0ADE4302F}"/>
                    </a:ext>
                  </a:extLst>
                </p:cNvPr>
                <p:cNvPicPr>
                  <a:picLocks noChangeAspect="1"/>
                </p:cNvPicPr>
                <p:nvPr/>
              </p:nvPicPr>
              <p:blipFill>
                <a:blip r:embed="rId4"/>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B5E85C00-2630-BB41-8DA0-6C51CC0CB7C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24" name="TextBox 23">
                  <a:extLst>
                    <a:ext uri="{FF2B5EF4-FFF2-40B4-BE49-F238E27FC236}">
                      <a16:creationId xmlns:a16="http://schemas.microsoft.com/office/drawing/2014/main" id="{2841FBFA-5FA9-BF44-987A-C86EF348C46C}"/>
                    </a:ext>
                  </a:extLst>
                </p:cNvPr>
                <p:cNvSpPr txBox="1"/>
                <p:nvPr/>
              </p:nvSpPr>
              <p:spPr>
                <a:xfrm>
                  <a:off x="433242" y="3606427"/>
                  <a:ext cx="2001963" cy="484415"/>
                </a:xfrm>
                <a:prstGeom prst="rect">
                  <a:avLst/>
                </a:prstGeom>
                <a:noFill/>
              </p:spPr>
              <p:txBody>
                <a:bodyPr wrap="square" rtlCol="0">
                  <a:spAutoFit/>
                </a:bodyPr>
                <a:lstStyle/>
                <a:p>
                  <a:r>
                    <a:rPr lang="en-GB" sz="500" b="1" dirty="0">
                      <a:solidFill>
                        <a:srgbClr val="1D3649"/>
                      </a:solidFill>
                      <a:latin typeface="IBM Plex Sans" charset="0"/>
                      <a:ea typeface="IBM Plex Sans" charset="0"/>
                      <a:cs typeface="IBM Plex Sans" charset="0"/>
                    </a:rPr>
                    <a:t>Development</a:t>
                  </a:r>
                </a:p>
              </p:txBody>
            </p:sp>
            <p:sp>
              <p:nvSpPr>
                <p:cNvPr id="25" name="TextBox 24">
                  <a:extLst>
                    <a:ext uri="{FF2B5EF4-FFF2-40B4-BE49-F238E27FC236}">
                      <a16:creationId xmlns:a16="http://schemas.microsoft.com/office/drawing/2014/main" id="{27770F14-3BBA-EF41-AB88-45F943229B6C}"/>
                    </a:ext>
                  </a:extLst>
                </p:cNvPr>
                <p:cNvSpPr txBox="1"/>
                <p:nvPr/>
              </p:nvSpPr>
              <p:spPr>
                <a:xfrm>
                  <a:off x="4448319" y="3629266"/>
                  <a:ext cx="1133271" cy="484415"/>
                </a:xfrm>
                <a:prstGeom prst="rect">
                  <a:avLst/>
                </a:prstGeom>
                <a:noFill/>
              </p:spPr>
              <p:txBody>
                <a:bodyPr wrap="none" rtlCol="0">
                  <a:spAutoFit/>
                </a:bodyPr>
                <a:lstStyle/>
                <a:p>
                  <a:pPr algn="ctr"/>
                  <a:r>
                    <a:rPr lang="en-GB" sz="500" b="1" dirty="0">
                      <a:solidFill>
                        <a:srgbClr val="1D3649"/>
                      </a:solidFill>
                      <a:latin typeface="IBM Plex Sans" charset="0"/>
                      <a:ea typeface="IBM Plex Sans" charset="0"/>
                      <a:cs typeface="IBM Plex Sans" charset="0"/>
                    </a:rPr>
                    <a:t>Build</a:t>
                  </a:r>
                </a:p>
              </p:txBody>
            </p:sp>
            <p:sp>
              <p:nvSpPr>
                <p:cNvPr id="26" name="TextBox 25">
                  <a:extLst>
                    <a:ext uri="{FF2B5EF4-FFF2-40B4-BE49-F238E27FC236}">
                      <a16:creationId xmlns:a16="http://schemas.microsoft.com/office/drawing/2014/main" id="{6E7172EE-9545-5942-83CA-A3A826E0ACFE}"/>
                    </a:ext>
                  </a:extLst>
                </p:cNvPr>
                <p:cNvSpPr txBox="1"/>
                <p:nvPr/>
              </p:nvSpPr>
              <p:spPr>
                <a:xfrm>
                  <a:off x="6459573" y="3590462"/>
                  <a:ext cx="1686083" cy="704604"/>
                </a:xfrm>
                <a:prstGeom prst="rect">
                  <a:avLst/>
                </a:prstGeom>
                <a:noFill/>
              </p:spPr>
              <p:txBody>
                <a:bodyPr wrap="none" rtlCol="0">
                  <a:spAutoFit/>
                </a:bodyPr>
                <a:lstStyle/>
                <a:p>
                  <a:pPr algn="ctr"/>
                  <a:r>
                    <a:rPr lang="en-GB" sz="500" b="1" dirty="0" err="1">
                      <a:solidFill>
                        <a:srgbClr val="1D3649"/>
                      </a:solidFill>
                      <a:latin typeface="IBM Plex Sans" charset="0"/>
                      <a:ea typeface="IBM Plex Sans" charset="0"/>
                      <a:cs typeface="IBM Plex Sans" charset="0"/>
                    </a:rPr>
                    <a:t>Artifact</a:t>
                  </a:r>
                  <a:endParaRPr lang="en-GB" sz="500" b="1" dirty="0">
                    <a:solidFill>
                      <a:srgbClr val="1D3649"/>
                    </a:solidFill>
                    <a:latin typeface="IBM Plex Sans" charset="0"/>
                    <a:ea typeface="IBM Plex Sans" charset="0"/>
                    <a:cs typeface="IBM Plex Sans" charset="0"/>
                  </a:endParaRPr>
                </a:p>
                <a:p>
                  <a:pPr algn="ctr"/>
                  <a:r>
                    <a:rPr lang="en-GB" sz="500" b="1" dirty="0">
                      <a:solidFill>
                        <a:srgbClr val="1D3649"/>
                      </a:solidFill>
                      <a:latin typeface="IBM Plex Sans" charset="0"/>
                      <a:ea typeface="IBM Plex Sans" charset="0"/>
                      <a:cs typeface="IBM Plex Sans" charset="0"/>
                    </a:rPr>
                    <a:t>Repository</a:t>
                  </a:r>
                </a:p>
              </p:txBody>
            </p:sp>
            <p:cxnSp>
              <p:nvCxnSpPr>
                <p:cNvPr id="27" name="Straight Arrow Connector 26">
                  <a:extLst>
                    <a:ext uri="{FF2B5EF4-FFF2-40B4-BE49-F238E27FC236}">
                      <a16:creationId xmlns:a16="http://schemas.microsoft.com/office/drawing/2014/main" id="{FF59FE02-9FA2-6941-B625-293AA4187FA8}"/>
                    </a:ext>
                  </a:extLst>
                </p:cNvPr>
                <p:cNvCxnSpPr/>
                <p:nvPr/>
              </p:nvCxnSpPr>
              <p:spPr bwMode="auto">
                <a:xfrm>
                  <a:off x="1849577" y="3450097"/>
                  <a:ext cx="1087789" cy="0"/>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28" name="Straight Arrow Connector 27">
                  <a:extLst>
                    <a:ext uri="{FF2B5EF4-FFF2-40B4-BE49-F238E27FC236}">
                      <a16:creationId xmlns:a16="http://schemas.microsoft.com/office/drawing/2014/main" id="{5F5AD5F4-D6D3-8C48-B941-FA68E4B846E8}"/>
                    </a:ext>
                  </a:extLst>
                </p:cNvPr>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29" name="Straight Arrow Connector 28">
                  <a:extLst>
                    <a:ext uri="{FF2B5EF4-FFF2-40B4-BE49-F238E27FC236}">
                      <a16:creationId xmlns:a16="http://schemas.microsoft.com/office/drawing/2014/main" id="{38536D9B-BA4C-4945-A680-10335BAAED8C}"/>
                    </a:ext>
                  </a:extLst>
                </p:cNvPr>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30" name="Content Placeholder 14">
                  <a:extLst>
                    <a:ext uri="{FF2B5EF4-FFF2-40B4-BE49-F238E27FC236}">
                      <a16:creationId xmlns:a16="http://schemas.microsoft.com/office/drawing/2014/main" id="{3570AD26-6F12-034D-87FC-C441A76AC6E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31" name="Straight Arrow Connector 30">
                  <a:extLst>
                    <a:ext uri="{FF2B5EF4-FFF2-40B4-BE49-F238E27FC236}">
                      <a16:creationId xmlns:a16="http://schemas.microsoft.com/office/drawing/2014/main" id="{D50CB812-08BF-4342-B669-7FA05125C663}"/>
                    </a:ext>
                  </a:extLst>
                </p:cNvPr>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32" name="Picture 31">
                  <a:extLst>
                    <a:ext uri="{FF2B5EF4-FFF2-40B4-BE49-F238E27FC236}">
                      <a16:creationId xmlns:a16="http://schemas.microsoft.com/office/drawing/2014/main" id="{9B9F8274-43EF-6849-9673-F66E77E03238}"/>
                    </a:ext>
                  </a:extLst>
                </p:cNvPr>
                <p:cNvPicPr>
                  <a:picLocks noChangeAspect="1"/>
                </p:cNvPicPr>
                <p:nvPr/>
              </p:nvPicPr>
              <p:blipFill>
                <a:blip r:embed="rId7"/>
                <a:stretch>
                  <a:fillRect/>
                </a:stretch>
              </p:blipFill>
              <p:spPr>
                <a:xfrm>
                  <a:off x="8667874" y="2947258"/>
                  <a:ext cx="438354" cy="426064"/>
                </a:xfrm>
                <a:prstGeom prst="rect">
                  <a:avLst/>
                </a:prstGeom>
              </p:spPr>
            </p:pic>
            <p:pic>
              <p:nvPicPr>
                <p:cNvPr id="33" name="Picture 3">
                  <a:extLst>
                    <a:ext uri="{FF2B5EF4-FFF2-40B4-BE49-F238E27FC236}">
                      <a16:creationId xmlns:a16="http://schemas.microsoft.com/office/drawing/2014/main" id="{0D90C430-C75B-3F42-9F8D-88AB701EEA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9">
                  <a:extLst>
                    <a:ext uri="{FF2B5EF4-FFF2-40B4-BE49-F238E27FC236}">
                      <a16:creationId xmlns:a16="http://schemas.microsoft.com/office/drawing/2014/main" id="{6C063DFA-7A4F-A045-B083-D70357DBD95F}"/>
                    </a:ext>
                  </a:extLst>
                </p:cNvPr>
                <p:cNvPicPr>
                  <a:picLocks noChangeAspect="1" noChangeArrowheads="1"/>
                </p:cNvPicPr>
                <p:nvPr/>
              </p:nvPicPr>
              <p:blipFill>
                <a:blip r:embed="rId9"/>
                <a:srcRect/>
                <a:stretch>
                  <a:fillRect/>
                </a:stretch>
              </p:blipFill>
              <p:spPr bwMode="auto">
                <a:xfrm>
                  <a:off x="10344200" y="3034449"/>
                  <a:ext cx="501090" cy="673069"/>
                </a:xfrm>
                <a:prstGeom prst="rect">
                  <a:avLst/>
                </a:prstGeom>
                <a:noFill/>
                <a:ln w="9525">
                  <a:noFill/>
                  <a:miter lim="800000"/>
                  <a:headEnd/>
                  <a:tailEnd/>
                </a:ln>
              </p:spPr>
            </p:pic>
            <p:sp>
              <p:nvSpPr>
                <p:cNvPr id="38" name="TextBox 37">
                  <a:extLst>
                    <a:ext uri="{FF2B5EF4-FFF2-40B4-BE49-F238E27FC236}">
                      <a16:creationId xmlns:a16="http://schemas.microsoft.com/office/drawing/2014/main" id="{60FAE0DD-F85A-0A44-AEE3-C69D1210D8CA}"/>
                    </a:ext>
                  </a:extLst>
                </p:cNvPr>
                <p:cNvSpPr txBox="1"/>
                <p:nvPr/>
              </p:nvSpPr>
              <p:spPr>
                <a:xfrm>
                  <a:off x="2944860" y="3653470"/>
                  <a:ext cx="1058850" cy="484415"/>
                </a:xfrm>
                <a:prstGeom prst="rect">
                  <a:avLst/>
                </a:prstGeom>
                <a:noFill/>
              </p:spPr>
              <p:txBody>
                <a:bodyPr wrap="none" rtlCol="0">
                  <a:spAutoFit/>
                </a:bodyPr>
                <a:lstStyle/>
                <a:p>
                  <a:r>
                    <a:rPr lang="en-GB" sz="500" b="1" dirty="0">
                      <a:solidFill>
                        <a:srgbClr val="1D3649"/>
                      </a:solidFill>
                      <a:latin typeface="IBM Plex Sans" charset="0"/>
                      <a:ea typeface="IBM Plex Sans" charset="0"/>
                      <a:cs typeface="IBM Plex Sans" charset="0"/>
                    </a:rPr>
                    <a:t>SCM</a:t>
                  </a:r>
                </a:p>
              </p:txBody>
            </p:sp>
          </p:grpSp>
          <p:sp>
            <p:nvSpPr>
              <p:cNvPr id="18" name="TextBox 17">
                <a:extLst>
                  <a:ext uri="{FF2B5EF4-FFF2-40B4-BE49-F238E27FC236}">
                    <a16:creationId xmlns:a16="http://schemas.microsoft.com/office/drawing/2014/main" id="{A50A08C0-1574-0E47-9AF0-18C4CFA9DBBE}"/>
                  </a:ext>
                </a:extLst>
              </p:cNvPr>
              <p:cNvSpPr txBox="1"/>
              <p:nvPr/>
            </p:nvSpPr>
            <p:spPr>
              <a:xfrm>
                <a:off x="7576989" y="463124"/>
                <a:ext cx="77294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Test </a:t>
                </a:r>
              </a:p>
              <a:p>
                <a:pPr algn="ctr"/>
                <a:r>
                  <a:rPr lang="en-GB" sz="500" b="1" dirty="0">
                    <a:solidFill>
                      <a:srgbClr val="1D3649"/>
                    </a:solidFill>
                    <a:latin typeface="IBM Plex Sans" charset="0"/>
                    <a:ea typeface="IBM Plex Sans" charset="0"/>
                    <a:cs typeface="IBM Plex Sans" charset="0"/>
                  </a:rPr>
                  <a:t>Environments</a:t>
                </a:r>
              </a:p>
            </p:txBody>
          </p:sp>
          <p:sp>
            <p:nvSpPr>
              <p:cNvPr id="19" name="TextBox 18">
                <a:extLst>
                  <a:ext uri="{FF2B5EF4-FFF2-40B4-BE49-F238E27FC236}">
                    <a16:creationId xmlns:a16="http://schemas.microsoft.com/office/drawing/2014/main" id="{8677DD58-34F7-7147-AB9E-AEEA8E94BB4D}"/>
                  </a:ext>
                </a:extLst>
              </p:cNvPr>
              <p:cNvSpPr txBox="1"/>
              <p:nvPr/>
            </p:nvSpPr>
            <p:spPr>
              <a:xfrm>
                <a:off x="8119413" y="460018"/>
                <a:ext cx="63261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Prod </a:t>
                </a:r>
              </a:p>
              <a:p>
                <a:pPr algn="ctr"/>
                <a:r>
                  <a:rPr lang="en-GB" sz="500" b="1" dirty="0">
                    <a:solidFill>
                      <a:srgbClr val="1D3649"/>
                    </a:solidFill>
                    <a:latin typeface="IBM Plex Sans" charset="0"/>
                    <a:ea typeface="IBM Plex Sans" charset="0"/>
                    <a:cs typeface="IBM Plex Sans" charset="0"/>
                  </a:rPr>
                  <a:t>Environment</a:t>
                </a:r>
              </a:p>
            </p:txBody>
          </p:sp>
        </p:grpSp>
        <p:cxnSp>
          <p:nvCxnSpPr>
            <p:cNvPr id="16" name="Straight Arrow Connector 15">
              <a:extLst>
                <a:ext uri="{FF2B5EF4-FFF2-40B4-BE49-F238E27FC236}">
                  <a16:creationId xmlns:a16="http://schemas.microsoft.com/office/drawing/2014/main" id="{DE26BBEB-4FB5-2A4A-92E0-C3E114DF17C2}"/>
                </a:ext>
              </a:extLst>
            </p:cNvPr>
            <p:cNvCxnSpPr/>
            <p:nvPr/>
          </p:nvCxnSpPr>
          <p:spPr bwMode="auto">
            <a:xfrm flipV="1">
              <a:off x="8364261" y="452587"/>
              <a:ext cx="268853" cy="37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grpSp>
    </p:spTree>
    <p:extLst>
      <p:ext uri="{BB962C8B-B14F-4D97-AF65-F5344CB8AC3E}">
        <p14:creationId xmlns:p14="http://schemas.microsoft.com/office/powerpoint/2010/main" val="3104519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7D23B-037C-2648-ABC0-4FA22A4DD496}"/>
              </a:ext>
            </a:extLst>
          </p:cNvPr>
          <p:cNvSpPr>
            <a:spLocks noGrp="1"/>
          </p:cNvSpPr>
          <p:nvPr>
            <p:ph type="title"/>
          </p:nvPr>
        </p:nvSpPr>
        <p:spPr/>
        <p:txBody>
          <a:bodyPr/>
          <a:lstStyle/>
          <a:p>
            <a:r>
              <a:rPr lang="en-US" dirty="0"/>
              <a:t>The Pipeline </a:t>
            </a:r>
          </a:p>
        </p:txBody>
      </p:sp>
      <p:sp>
        <p:nvSpPr>
          <p:cNvPr id="6" name="Slide Number Placeholder 5">
            <a:extLst>
              <a:ext uri="{FF2B5EF4-FFF2-40B4-BE49-F238E27FC236}">
                <a16:creationId xmlns:a16="http://schemas.microsoft.com/office/drawing/2014/main" id="{870A3536-FDC5-8045-9C54-364C5BBEF47E}"/>
              </a:ext>
            </a:extLst>
          </p:cNvPr>
          <p:cNvSpPr>
            <a:spLocks noGrp="1"/>
          </p:cNvSpPr>
          <p:nvPr>
            <p:ph type="sldNum" sz="quarter" idx="10"/>
          </p:nvPr>
        </p:nvSpPr>
        <p:spPr/>
        <p:txBody>
          <a:bodyPr/>
          <a:lstStyle/>
          <a:p>
            <a:fld id="{D0BE6F14-FF48-0F4F-A8AA-2E3F25371E4A}" type="slidenum">
              <a:rPr lang="en-US" smtClean="0"/>
              <a:pPr/>
              <a:t>15</a:t>
            </a:fld>
            <a:endParaRPr lang="en-US"/>
          </a:p>
        </p:txBody>
      </p:sp>
      <p:sp>
        <p:nvSpPr>
          <p:cNvPr id="7" name="Footer Placeholder 6">
            <a:extLst>
              <a:ext uri="{FF2B5EF4-FFF2-40B4-BE49-F238E27FC236}">
                <a16:creationId xmlns:a16="http://schemas.microsoft.com/office/drawing/2014/main" id="{3DC781B1-EBEF-A34E-8F29-D7E7C8BEAC1A}"/>
              </a:ext>
            </a:extLst>
          </p:cNvPr>
          <p:cNvSpPr>
            <a:spLocks noGrp="1"/>
          </p:cNvSpPr>
          <p:nvPr>
            <p:ph type="ftr" sz="quarter" idx="11"/>
          </p:nvPr>
        </p:nvSpPr>
        <p:spPr/>
        <p:txBody>
          <a:bodyPr/>
          <a:lstStyle/>
          <a:p>
            <a:r>
              <a:rPr lang="en-IN"/>
              <a:t>IBM Z DevOps  /  © 2019 IBM Corporation</a:t>
            </a:r>
            <a:endParaRPr lang="en-US"/>
          </a:p>
        </p:txBody>
      </p:sp>
      <p:pic>
        <p:nvPicPr>
          <p:cNvPr id="5" name="Picture 4">
            <a:extLst>
              <a:ext uri="{FF2B5EF4-FFF2-40B4-BE49-F238E27FC236}">
                <a16:creationId xmlns:a16="http://schemas.microsoft.com/office/drawing/2014/main" id="{6B95A42F-06A9-894D-895E-9574F61FBB37}"/>
              </a:ext>
            </a:extLst>
          </p:cNvPr>
          <p:cNvPicPr>
            <a:picLocks noChangeAspect="1"/>
          </p:cNvPicPr>
          <p:nvPr/>
        </p:nvPicPr>
        <p:blipFill>
          <a:blip r:embed="rId3"/>
          <a:stretch>
            <a:fillRect/>
          </a:stretch>
        </p:blipFill>
        <p:spPr>
          <a:xfrm>
            <a:off x="682413" y="501225"/>
            <a:ext cx="7833809" cy="4444753"/>
          </a:xfrm>
          <a:prstGeom prst="rect">
            <a:avLst/>
          </a:prstGeom>
          <a:noFill/>
        </p:spPr>
      </p:pic>
      <p:pic>
        <p:nvPicPr>
          <p:cNvPr id="4" name="Picture 3">
            <a:extLst>
              <a:ext uri="{FF2B5EF4-FFF2-40B4-BE49-F238E27FC236}">
                <a16:creationId xmlns:a16="http://schemas.microsoft.com/office/drawing/2014/main" id="{99B489C0-881E-214A-9EC8-265F77AD91C6}"/>
              </a:ext>
            </a:extLst>
          </p:cNvPr>
          <p:cNvPicPr>
            <a:picLocks noChangeAspect="1"/>
          </p:cNvPicPr>
          <p:nvPr/>
        </p:nvPicPr>
        <p:blipFill>
          <a:blip r:embed="rId4"/>
          <a:stretch>
            <a:fillRect/>
          </a:stretch>
        </p:blipFill>
        <p:spPr>
          <a:xfrm>
            <a:off x="739140" y="3370023"/>
            <a:ext cx="907627" cy="1438795"/>
          </a:xfrm>
          <a:prstGeom prst="rect">
            <a:avLst/>
          </a:prstGeom>
        </p:spPr>
      </p:pic>
    </p:spTree>
    <p:extLst>
      <p:ext uri="{BB962C8B-B14F-4D97-AF65-F5344CB8AC3E}">
        <p14:creationId xmlns:p14="http://schemas.microsoft.com/office/powerpoint/2010/main" val="2718892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C9A907F-41ED-8C42-BAFB-7F0C9AF4847A}"/>
              </a:ext>
            </a:extLst>
          </p:cNvPr>
          <p:cNvSpPr>
            <a:spLocks noGrp="1"/>
          </p:cNvSpPr>
          <p:nvPr>
            <p:ph sz="quarter" idx="19"/>
          </p:nvPr>
        </p:nvSpPr>
        <p:spPr>
          <a:xfrm>
            <a:off x="16043" y="-2310"/>
            <a:ext cx="1940092" cy="5143500"/>
          </a:xfrm>
          <a:solidFill>
            <a:srgbClr val="140E4F"/>
          </a:solidFill>
        </p:spPr>
        <p:txBody>
          <a:bodyPr anchor="t"/>
          <a:lstStyle/>
          <a:p>
            <a:r>
              <a:rPr lang="en-US" sz="2100" dirty="0">
                <a:latin typeface="IBM Plex Sans" panose="020B0503050203000203" pitchFamily="34" charset="77"/>
              </a:rPr>
              <a:t>The IBM Way –          A Sample</a:t>
            </a:r>
            <a:endParaRPr lang="en-US" dirty="0">
              <a:latin typeface="IBM Plex Sans" panose="020B0503050203000203" pitchFamily="34" charset="77"/>
            </a:endParaRPr>
          </a:p>
        </p:txBody>
      </p:sp>
      <p:sp>
        <p:nvSpPr>
          <p:cNvPr id="3" name="Footer Placeholder 2">
            <a:extLst>
              <a:ext uri="{FF2B5EF4-FFF2-40B4-BE49-F238E27FC236}">
                <a16:creationId xmlns:a16="http://schemas.microsoft.com/office/drawing/2014/main" id="{C251275A-7C89-2044-87D5-F752F82DCD7B}"/>
              </a:ext>
            </a:extLst>
          </p:cNvPr>
          <p:cNvSpPr>
            <a:spLocks noGrp="1"/>
          </p:cNvSpPr>
          <p:nvPr>
            <p:ph type="ftr" sz="quarter" idx="11"/>
          </p:nvPr>
        </p:nvSpPr>
        <p:spPr>
          <a:xfrm>
            <a:off x="228600" y="4901297"/>
            <a:ext cx="6400800" cy="137160"/>
          </a:xfrm>
        </p:spPr>
        <p:txBody>
          <a:bodyPr/>
          <a:lstStyle/>
          <a:p>
            <a:r>
              <a:rPr lang="en-IN" dirty="0"/>
              <a:t>Think 2019 / 7207A / March 12, 2019 / © 2019 IBM Corporation</a:t>
            </a:r>
            <a:endParaRPr lang="en-US" dirty="0"/>
          </a:p>
        </p:txBody>
      </p:sp>
      <p:pic>
        <p:nvPicPr>
          <p:cNvPr id="5" name="Picture 4">
            <a:extLst>
              <a:ext uri="{FF2B5EF4-FFF2-40B4-BE49-F238E27FC236}">
                <a16:creationId xmlns:a16="http://schemas.microsoft.com/office/drawing/2014/main" id="{A638B0B1-A793-424A-B984-FEF9B716CC11}"/>
              </a:ext>
            </a:extLst>
          </p:cNvPr>
          <p:cNvPicPr>
            <a:picLocks noChangeAspect="1"/>
          </p:cNvPicPr>
          <p:nvPr/>
        </p:nvPicPr>
        <p:blipFill>
          <a:blip r:embed="rId2"/>
          <a:stretch>
            <a:fillRect/>
          </a:stretch>
        </p:blipFill>
        <p:spPr>
          <a:xfrm>
            <a:off x="1937085" y="2310"/>
            <a:ext cx="7206916" cy="5141190"/>
          </a:xfrm>
          <a:prstGeom prst="rect">
            <a:avLst/>
          </a:prstGeom>
        </p:spPr>
      </p:pic>
      <p:sp>
        <p:nvSpPr>
          <p:cNvPr id="9" name="Rectangle 8">
            <a:extLst>
              <a:ext uri="{FF2B5EF4-FFF2-40B4-BE49-F238E27FC236}">
                <a16:creationId xmlns:a16="http://schemas.microsoft.com/office/drawing/2014/main" id="{738ABD61-FC92-6E47-AE5E-38B6A9E26DB7}"/>
              </a:ext>
            </a:extLst>
          </p:cNvPr>
          <p:cNvSpPr/>
          <p:nvPr/>
        </p:nvSpPr>
        <p:spPr>
          <a:xfrm>
            <a:off x="1994234" y="1254292"/>
            <a:ext cx="1245269" cy="442161"/>
          </a:xfrm>
          <a:prstGeom prst="rect">
            <a:avLst/>
          </a:prstGeom>
          <a:solidFill>
            <a:srgbClr val="0F0B4F"/>
          </a:solidFill>
          <a:ln>
            <a:noFill/>
          </a:ln>
        </p:spPr>
        <p:style>
          <a:lnRef idx="2">
            <a:schemeClr val="dk1"/>
          </a:lnRef>
          <a:fillRef idx="1">
            <a:schemeClr val="lt1"/>
          </a:fillRef>
          <a:effectRef idx="0">
            <a:schemeClr val="dk1"/>
          </a:effectRef>
          <a:fontRef idx="minor">
            <a:schemeClr val="dk1"/>
          </a:fontRef>
        </p:style>
        <p:txBody>
          <a:bodyPr wrap="square" lIns="0" tIns="0" rIns="0" bIns="0" rtlCol="0" anchor="ctr">
            <a:noAutofit/>
          </a:bodyPr>
          <a:lstStyle/>
          <a:p>
            <a:pPr algn="ctr"/>
            <a:endParaRPr lang="en-US" sz="900" dirty="0" err="1">
              <a:solidFill>
                <a:srgbClr val="FFFFFF"/>
              </a:solidFill>
              <a:latin typeface="Arial"/>
              <a:cs typeface="Arial"/>
            </a:endParaRPr>
          </a:p>
        </p:txBody>
      </p:sp>
    </p:spTree>
    <p:extLst>
      <p:ext uri="{BB962C8B-B14F-4D97-AF65-F5344CB8AC3E}">
        <p14:creationId xmlns:p14="http://schemas.microsoft.com/office/powerpoint/2010/main" val="4127117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161208" y="2574696"/>
            <a:ext cx="304800" cy="200055"/>
          </a:xfrm>
          <a:prstGeom prst="rect">
            <a:avLst/>
          </a:prstGeom>
        </p:spPr>
        <p:txBody>
          <a:bodyPr wrap="square">
            <a:spAutoFit/>
          </a:bodyPr>
          <a:lstStyle/>
          <a:p>
            <a:r>
              <a:rPr lang="en-US" sz="700" dirty="0">
                <a:solidFill>
                  <a:srgbClr val="FFFFFF"/>
                </a:solidFill>
                <a:latin typeface="Arial" charset="0"/>
                <a:ea typeface="Arial" charset="0"/>
                <a:cs typeface="Arial" charset="0"/>
              </a:rPr>
              <a:t>®</a:t>
            </a:r>
          </a:p>
        </p:txBody>
      </p:sp>
      <p:sp>
        <p:nvSpPr>
          <p:cNvPr id="2" name="Slide Number Placeholder 1">
            <a:extLst>
              <a:ext uri="{FF2B5EF4-FFF2-40B4-BE49-F238E27FC236}">
                <a16:creationId xmlns:a16="http://schemas.microsoft.com/office/drawing/2014/main" id="{84568964-3F3C-6F4A-8C7D-CC5D1D80E74F}"/>
              </a:ext>
            </a:extLst>
          </p:cNvPr>
          <p:cNvSpPr>
            <a:spLocks noGrp="1"/>
          </p:cNvSpPr>
          <p:nvPr>
            <p:ph type="sldNum" sz="quarter" idx="10"/>
          </p:nvPr>
        </p:nvSpPr>
        <p:spPr/>
        <p:txBody>
          <a:bodyPr/>
          <a:lstStyle/>
          <a:p>
            <a:fld id="{3FD999D4-B456-9943-89B7-30D56181CE18}" type="slidenum">
              <a:rPr lang="en-US" smtClean="0">
                <a:solidFill>
                  <a:srgbClr val="FFFFFF"/>
                </a:solidFill>
              </a:rPr>
              <a:pPr/>
              <a:t>17</a:t>
            </a:fld>
            <a:endParaRPr lang="en-US">
              <a:solidFill>
                <a:srgbClr val="FFFFFF"/>
              </a:solidFill>
            </a:endParaRPr>
          </a:p>
        </p:txBody>
      </p:sp>
      <p:sp>
        <p:nvSpPr>
          <p:cNvPr id="4" name="Footer Placeholder 3">
            <a:extLst>
              <a:ext uri="{FF2B5EF4-FFF2-40B4-BE49-F238E27FC236}">
                <a16:creationId xmlns:a16="http://schemas.microsoft.com/office/drawing/2014/main" id="{54A38E62-E2B8-414E-B1C0-3B99C24D2ABB}"/>
              </a:ext>
            </a:extLst>
          </p:cNvPr>
          <p:cNvSpPr>
            <a:spLocks noGrp="1"/>
          </p:cNvSpPr>
          <p:nvPr>
            <p:ph type="ftr" sz="quarter" idx="11"/>
          </p:nvPr>
        </p:nvSpPr>
        <p:spPr/>
        <p:txBody>
          <a:bodyPr/>
          <a:lstStyle/>
          <a:p>
            <a:r>
              <a:rPr lang="en-IN">
                <a:solidFill>
                  <a:srgbClr val="FFFFFF"/>
                </a:solidFill>
              </a:rPr>
              <a:t>IBM Z DevOps  /  © 2019 IBM Corporation</a:t>
            </a:r>
            <a:endParaRPr lang="en-US">
              <a:solidFill>
                <a:srgbClr val="FFFFFF"/>
              </a:solidFill>
            </a:endParaRPr>
          </a:p>
        </p:txBody>
      </p:sp>
    </p:spTree>
    <p:extLst>
      <p:ext uri="{BB962C8B-B14F-4D97-AF65-F5344CB8AC3E}">
        <p14:creationId xmlns:p14="http://schemas.microsoft.com/office/powerpoint/2010/main" val="1740946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p>
        </p:txBody>
      </p:sp>
      <p:sp>
        <p:nvSpPr>
          <p:cNvPr id="3" name="Slide Number Placeholder 2">
            <a:extLst>
              <a:ext uri="{FF2B5EF4-FFF2-40B4-BE49-F238E27FC236}">
                <a16:creationId xmlns:a16="http://schemas.microsoft.com/office/drawing/2014/main" id="{08CCB737-5AEA-1348-A133-927BB021479D}"/>
              </a:ext>
            </a:extLst>
          </p:cNvPr>
          <p:cNvSpPr>
            <a:spLocks noGrp="1"/>
          </p:cNvSpPr>
          <p:nvPr>
            <p:ph type="sldNum" sz="quarter" idx="10"/>
          </p:nvPr>
        </p:nvSpPr>
        <p:spPr/>
        <p:txBody>
          <a:bodyPr/>
          <a:lstStyle/>
          <a:p>
            <a:fld id="{D0BE6F14-FF48-0F4F-A8AA-2E3F25371E4A}" type="slidenum">
              <a:rPr lang="en-US" smtClean="0"/>
              <a:pPr/>
              <a:t>2</a:t>
            </a:fld>
            <a:endParaRPr lang="en-US"/>
          </a:p>
        </p:txBody>
      </p:sp>
      <p:sp>
        <p:nvSpPr>
          <p:cNvPr id="4" name="Footer Placeholder 3">
            <a:extLst>
              <a:ext uri="{FF2B5EF4-FFF2-40B4-BE49-F238E27FC236}">
                <a16:creationId xmlns:a16="http://schemas.microsoft.com/office/drawing/2014/main" id="{08EE23D5-821C-0D46-AFB7-982DADFC0D11}"/>
              </a:ext>
            </a:extLst>
          </p:cNvPr>
          <p:cNvSpPr>
            <a:spLocks noGrp="1"/>
          </p:cNvSpPr>
          <p:nvPr>
            <p:ph type="ftr" sz="quarter" idx="11"/>
          </p:nvPr>
        </p:nvSpPr>
        <p:spPr/>
        <p:txBody>
          <a:bodyPr/>
          <a:lstStyle/>
          <a:p>
            <a:r>
              <a:rPr lang="en-IN"/>
              <a:t>IBM Z DevOps  /  © 2019 IBM Corporation</a:t>
            </a:r>
            <a:endParaRPr lang="en-US"/>
          </a:p>
        </p:txBody>
      </p:sp>
      <p:sp>
        <p:nvSpPr>
          <p:cNvPr id="6" name="Text Placeholder 5"/>
          <p:cNvSpPr>
            <a:spLocks noGrp="1"/>
          </p:cNvSpPr>
          <p:nvPr>
            <p:ph type="body" sz="quarter" idx="12"/>
          </p:nvPr>
        </p:nvSpPr>
        <p:spPr/>
        <p:txBody>
          <a:bodyPr/>
          <a:lstStyle/>
          <a:p>
            <a:r>
              <a:rPr lang="en-US" dirty="0"/>
              <a:t>End to End DevOps </a:t>
            </a:r>
          </a:p>
        </p:txBody>
      </p:sp>
      <p:pic>
        <p:nvPicPr>
          <p:cNvPr id="8"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513" y="831060"/>
            <a:ext cx="4318000" cy="4064000"/>
          </a:xfrm>
          <a:prstGeom prst="rect">
            <a:avLst/>
          </a:prstGeom>
        </p:spPr>
      </p:pic>
      <p:pic>
        <p:nvPicPr>
          <p:cNvPr id="9" name="Picture 56" descr="DeviceFamily.png"/>
          <p:cNvPicPr>
            <a:picLocks noChangeArrowheads="1"/>
          </p:cNvPicPr>
          <p:nvPr/>
        </p:nvPicPr>
        <p:blipFill>
          <a:blip r:embed="rId4"/>
          <a:srcRect/>
          <a:stretch>
            <a:fillRect/>
          </a:stretch>
        </p:blipFill>
        <p:spPr bwMode="auto">
          <a:xfrm>
            <a:off x="1423604" y="1396670"/>
            <a:ext cx="1254125" cy="850900"/>
          </a:xfrm>
          <a:prstGeom prst="rect">
            <a:avLst/>
          </a:prstGeom>
          <a:noFill/>
          <a:ln w="9525">
            <a:noFill/>
            <a:miter lim="800000"/>
            <a:headEnd/>
            <a:tailEnd/>
          </a:ln>
        </p:spPr>
      </p:pic>
      <p:pic>
        <p:nvPicPr>
          <p:cNvPr id="10" name="Picture 9"/>
          <p:cNvPicPr>
            <a:picLocks noChangeAspect="1" noChangeArrowheads="1"/>
          </p:cNvPicPr>
          <p:nvPr/>
        </p:nvPicPr>
        <p:blipFill>
          <a:blip r:embed="rId5"/>
          <a:srcRect/>
          <a:stretch>
            <a:fillRect/>
          </a:stretch>
        </p:blipFill>
        <p:spPr bwMode="auto">
          <a:xfrm>
            <a:off x="2901566" y="3306432"/>
            <a:ext cx="911225" cy="1223963"/>
          </a:xfrm>
          <a:prstGeom prst="rect">
            <a:avLst/>
          </a:prstGeom>
          <a:noFill/>
          <a:ln w="9525">
            <a:noFill/>
            <a:miter lim="800000"/>
            <a:headEnd/>
            <a:tailEnd/>
          </a:ln>
        </p:spPr>
      </p:pic>
      <p:sp>
        <p:nvSpPr>
          <p:cNvPr id="11" name="Picture 19"/>
          <p:cNvSpPr>
            <a:spLocks noChangeAspect="1"/>
          </p:cNvSpPr>
          <p:nvPr/>
        </p:nvSpPr>
        <p:spPr bwMode="auto">
          <a:xfrm>
            <a:off x="3036504" y="1741157"/>
            <a:ext cx="825500" cy="654050"/>
          </a:xfrm>
          <a:prstGeom prst="rect">
            <a:avLst/>
          </a:prstGeom>
          <a:noFill/>
          <a:ln w="9525">
            <a:noFill/>
            <a:miter lim="800000"/>
            <a:headEnd/>
            <a:tailEnd/>
          </a:ln>
        </p:spPr>
        <p:txBody>
          <a:bodyPr/>
          <a:lstStyle/>
          <a:p>
            <a:endParaRPr lang="en-US"/>
          </a:p>
        </p:txBody>
      </p:sp>
      <p:sp>
        <p:nvSpPr>
          <p:cNvPr id="12" name="Text Box 6"/>
          <p:cNvSpPr txBox="1">
            <a:spLocks noChangeArrowheads="1"/>
          </p:cNvSpPr>
          <p:nvPr/>
        </p:nvSpPr>
        <p:spPr bwMode="auto">
          <a:xfrm>
            <a:off x="-22609" y="2928607"/>
            <a:ext cx="1281113" cy="330200"/>
          </a:xfrm>
          <a:prstGeom prst="rect">
            <a:avLst/>
          </a:prstGeom>
          <a:noFill/>
          <a:ln w="9525">
            <a:noFill/>
            <a:miter lim="800000"/>
            <a:headEnd/>
            <a:tailEnd/>
          </a:ln>
        </p:spPr>
        <p:txBody>
          <a:bodyPr lIns="67442" tIns="33822" rIns="67442" bIns="33822"/>
          <a:lstStyle/>
          <a:p>
            <a:pPr algn="ctr">
              <a:lnSpc>
                <a:spcPct val="102000"/>
              </a:lnSpc>
              <a:buSzPct val="100000"/>
              <a:tabLst>
                <a:tab pos="723900" algn="l"/>
                <a:tab pos="1447800" algn="l"/>
              </a:tabLst>
            </a:pPr>
            <a:r>
              <a:rPr lang="en-US" sz="1200" b="1">
                <a:latin typeface="Calibri" pitchFamily="34" charset="0"/>
                <a:ea typeface="MS PGothic" pitchFamily="34" charset="-128"/>
              </a:rPr>
              <a:t>API Management</a:t>
            </a:r>
          </a:p>
        </p:txBody>
      </p:sp>
      <p:sp>
        <p:nvSpPr>
          <p:cNvPr id="13" name="Picture 23"/>
          <p:cNvSpPr>
            <a:spLocks noChangeAspect="1"/>
          </p:cNvSpPr>
          <p:nvPr/>
        </p:nvSpPr>
        <p:spPr bwMode="auto">
          <a:xfrm>
            <a:off x="385379" y="3328657"/>
            <a:ext cx="738187" cy="696913"/>
          </a:xfrm>
          <a:prstGeom prst="rect">
            <a:avLst/>
          </a:prstGeom>
          <a:noFill/>
          <a:ln w="9525">
            <a:noFill/>
            <a:miter lim="800000"/>
            <a:headEnd/>
            <a:tailEnd/>
          </a:ln>
        </p:spPr>
        <p:txBody>
          <a:bodyPr/>
          <a:lstStyle/>
          <a:p>
            <a:endParaRPr lang="en-US"/>
          </a:p>
        </p:txBody>
      </p:sp>
      <p:pic>
        <p:nvPicPr>
          <p:cNvPr id="14" name="image44.png"/>
          <p:cNvPicPr>
            <a:picLocks/>
          </p:cNvPicPr>
          <p:nvPr/>
        </p:nvPicPr>
        <p:blipFill>
          <a:blip r:embed="rId6"/>
          <a:srcRect/>
          <a:stretch>
            <a:fillRect/>
          </a:stretch>
        </p:blipFill>
        <p:spPr bwMode="auto">
          <a:xfrm>
            <a:off x="315529" y="2299957"/>
            <a:ext cx="666750" cy="654050"/>
          </a:xfrm>
          <a:prstGeom prst="rect">
            <a:avLst/>
          </a:prstGeom>
          <a:noFill/>
          <a:ln w="12700">
            <a:noFill/>
            <a:miter lim="400000"/>
            <a:headEnd/>
            <a:tailEnd/>
          </a:ln>
        </p:spPr>
      </p:pic>
      <p:sp>
        <p:nvSpPr>
          <p:cNvPr id="15" name="Text Box 5"/>
          <p:cNvSpPr txBox="1">
            <a:spLocks noChangeArrowheads="1"/>
          </p:cNvSpPr>
          <p:nvPr/>
        </p:nvSpPr>
        <p:spPr bwMode="auto">
          <a:xfrm>
            <a:off x="2903154" y="2422195"/>
            <a:ext cx="1177925" cy="341312"/>
          </a:xfrm>
          <a:prstGeom prst="rect">
            <a:avLst/>
          </a:prstGeom>
          <a:noFill/>
          <a:ln w="9525">
            <a:noFill/>
            <a:miter lim="800000"/>
            <a:headEnd/>
            <a:tailEnd/>
          </a:ln>
        </p:spPr>
        <p:txBody>
          <a:bodyPr lIns="67442" tIns="33822" rIns="67442" bIns="33822"/>
          <a:lstStyle/>
          <a:p>
            <a:pPr algn="ctr">
              <a:lnSpc>
                <a:spcPct val="102000"/>
              </a:lnSpc>
              <a:buSzPct val="100000"/>
              <a:tabLst>
                <a:tab pos="723900" algn="l"/>
                <a:tab pos="1447800" algn="l"/>
              </a:tabLst>
            </a:pPr>
            <a:r>
              <a:rPr lang="en-US" sz="1200" b="1">
                <a:latin typeface="Calibri" pitchFamily="34" charset="0"/>
                <a:ea typeface="MS PGothic" pitchFamily="34" charset="-128"/>
              </a:rPr>
              <a:t>HYBRID CLOUD</a:t>
            </a:r>
            <a:endParaRPr lang="en-US" sz="1200">
              <a:latin typeface="Calibri" pitchFamily="34" charset="0"/>
              <a:ea typeface="MS PGothic" pitchFamily="34" charset="-128"/>
            </a:endParaRPr>
          </a:p>
        </p:txBody>
      </p:sp>
      <p:pic>
        <p:nvPicPr>
          <p:cNvPr id="16" name="Picture 26"/>
          <p:cNvPicPr>
            <a:picLocks noChangeAspect="1"/>
          </p:cNvPicPr>
          <p:nvPr/>
        </p:nvPicPr>
        <p:blipFill>
          <a:blip r:embed="rId7"/>
          <a:srcRect/>
          <a:stretch>
            <a:fillRect/>
          </a:stretch>
        </p:blipFill>
        <p:spPr bwMode="auto">
          <a:xfrm>
            <a:off x="702879" y="1474457"/>
            <a:ext cx="655637" cy="773113"/>
          </a:xfrm>
          <a:prstGeom prst="rect">
            <a:avLst/>
          </a:prstGeom>
          <a:noFill/>
          <a:ln w="9525">
            <a:noFill/>
            <a:miter lim="800000"/>
            <a:headEnd/>
            <a:tailEnd/>
          </a:ln>
        </p:spPr>
      </p:pic>
      <p:pic>
        <p:nvPicPr>
          <p:cNvPr id="17" name="Picture 16" descr="ApplicationDiscovery_pattern-sm"/>
          <p:cNvPicPr>
            <a:picLocks noChangeAspect="1" noChangeArrowheads="1"/>
          </p:cNvPicPr>
          <p:nvPr/>
        </p:nvPicPr>
        <p:blipFill>
          <a:blip r:embed="rId8"/>
          <a:srcRect/>
          <a:stretch>
            <a:fillRect/>
          </a:stretch>
        </p:blipFill>
        <p:spPr bwMode="auto">
          <a:xfrm>
            <a:off x="1356929" y="2620632"/>
            <a:ext cx="1211262" cy="736600"/>
          </a:xfrm>
          <a:prstGeom prst="rect">
            <a:avLst/>
          </a:prstGeom>
          <a:noFill/>
          <a:ln w="9525">
            <a:noFill/>
            <a:miter lim="800000"/>
            <a:headEnd/>
            <a:tailEnd/>
          </a:ln>
        </p:spPr>
      </p:pic>
      <p:pic>
        <p:nvPicPr>
          <p:cNvPr id="18" name="Picture 22" descr="HybridCloud.png"/>
          <p:cNvPicPr>
            <a:picLocks noChangeAspect="1"/>
          </p:cNvPicPr>
          <p:nvPr/>
        </p:nvPicPr>
        <p:blipFill>
          <a:blip r:embed="rId9"/>
          <a:srcRect/>
          <a:stretch>
            <a:fillRect/>
          </a:stretch>
        </p:blipFill>
        <p:spPr bwMode="auto">
          <a:xfrm>
            <a:off x="3011104" y="1636382"/>
            <a:ext cx="835025" cy="665163"/>
          </a:xfrm>
          <a:prstGeom prst="rect">
            <a:avLst/>
          </a:prstGeom>
          <a:noFill/>
          <a:ln w="9525">
            <a:noFill/>
            <a:miter lim="800000"/>
            <a:headEnd/>
            <a:tailEnd/>
          </a:ln>
        </p:spPr>
      </p:pic>
      <p:pic>
        <p:nvPicPr>
          <p:cNvPr id="19"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2301" y="3787048"/>
            <a:ext cx="478631" cy="616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1616" y="3795020"/>
            <a:ext cx="478631" cy="616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0697" y="3831567"/>
            <a:ext cx="478631" cy="616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02620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C7ECF5E-4734-429B-8C5A-AC7D1A1D7283}"/>
              </a:ext>
            </a:extLst>
          </p:cNvPr>
          <p:cNvSpPr/>
          <p:nvPr/>
        </p:nvSpPr>
        <p:spPr>
          <a:xfrm>
            <a:off x="2" y="0"/>
            <a:ext cx="2921056" cy="5143500"/>
          </a:xfrm>
          <a:prstGeom prst="rect">
            <a:avLst/>
          </a:prstGeom>
          <a:solidFill>
            <a:srgbClr val="005ACD"/>
          </a:solidFill>
        </p:spPr>
        <p:txBody>
          <a:bodyPr wrap="square" lIns="0" tIns="0" rIns="0" bIns="0" rtlCol="0" anchor="ctr">
            <a:noAutofit/>
          </a:bodyPr>
          <a:lstStyle/>
          <a:p>
            <a:pPr algn="ctr" defTabSz="685783">
              <a:defRPr/>
            </a:pPr>
            <a:endParaRPr lang="en-US" sz="1200" dirty="0" err="1">
              <a:solidFill>
                <a:srgbClr val="005ACD"/>
              </a:solidFill>
              <a:latin typeface="Arial"/>
              <a:cs typeface="Arial"/>
            </a:endParaRPr>
          </a:p>
        </p:txBody>
      </p:sp>
      <p:sp>
        <p:nvSpPr>
          <p:cNvPr id="2" name="Title 1">
            <a:extLst>
              <a:ext uri="{FF2B5EF4-FFF2-40B4-BE49-F238E27FC236}">
                <a16:creationId xmlns:a16="http://schemas.microsoft.com/office/drawing/2014/main" id="{7E2C917C-EDE8-4EF4-ABA7-91D550FA1A54}"/>
              </a:ext>
            </a:extLst>
          </p:cNvPr>
          <p:cNvSpPr>
            <a:spLocks noGrp="1"/>
          </p:cNvSpPr>
          <p:nvPr>
            <p:ph type="title"/>
          </p:nvPr>
        </p:nvSpPr>
        <p:spPr>
          <a:xfrm>
            <a:off x="203601" y="107889"/>
            <a:ext cx="2717456" cy="2653783"/>
          </a:xfrm>
        </p:spPr>
        <p:txBody>
          <a:bodyPr>
            <a:noAutofit/>
          </a:bodyPr>
          <a:lstStyle/>
          <a:p>
            <a:pPr>
              <a:lnSpc>
                <a:spcPct val="100000"/>
              </a:lnSpc>
              <a:spcBef>
                <a:spcPts val="0"/>
              </a:spcBef>
            </a:pPr>
            <a:r>
              <a:rPr lang="en-IN" dirty="0">
                <a:solidFill>
                  <a:schemeClr val="bg2"/>
                </a:solidFill>
                <a:latin typeface="Apex New Medium" panose="02010600040501010103" pitchFamily="2" charset="77"/>
                <a:ea typeface="Apex New Medium" panose="02010600040501010103" pitchFamily="2" charset="77"/>
              </a:rPr>
              <a:t>Comparison of Software Stack Current State - Mainframe vs Distributed</a:t>
            </a:r>
            <a:endParaRPr lang="en-US" dirty="0">
              <a:solidFill>
                <a:schemeClr val="bg2"/>
              </a:solidFill>
              <a:latin typeface="Apex New Medium" panose="02010600040501010103" pitchFamily="2" charset="77"/>
              <a:ea typeface="Apex New Medium" panose="02010600040501010103" pitchFamily="2" charset="77"/>
            </a:endParaRPr>
          </a:p>
        </p:txBody>
      </p:sp>
      <p:pic>
        <p:nvPicPr>
          <p:cNvPr id="42" name="Picture 41">
            <a:extLst>
              <a:ext uri="{FF2B5EF4-FFF2-40B4-BE49-F238E27FC236}">
                <a16:creationId xmlns:a16="http://schemas.microsoft.com/office/drawing/2014/main" id="{8D4B71BE-70EC-5C41-A450-45F57485F4C3}"/>
              </a:ext>
            </a:extLst>
          </p:cNvPr>
          <p:cNvPicPr>
            <a:picLocks noChangeAspect="1"/>
          </p:cNvPicPr>
          <p:nvPr/>
        </p:nvPicPr>
        <p:blipFill>
          <a:blip r:embed="rId3">
            <a:alphaModFix amt="50000"/>
          </a:blip>
          <a:stretch>
            <a:fillRect/>
          </a:stretch>
        </p:blipFill>
        <p:spPr>
          <a:xfrm>
            <a:off x="8673672" y="4799218"/>
            <a:ext cx="236393" cy="236393"/>
          </a:xfrm>
          <a:prstGeom prst="rect">
            <a:avLst/>
          </a:prstGeom>
        </p:spPr>
      </p:pic>
      <p:pic>
        <p:nvPicPr>
          <p:cNvPr id="43" name="Picture 2" descr="Image result for ibm logo white">
            <a:extLst>
              <a:ext uri="{FF2B5EF4-FFF2-40B4-BE49-F238E27FC236}">
                <a16:creationId xmlns:a16="http://schemas.microsoft.com/office/drawing/2014/main" id="{A196F8A0-585B-8940-8B84-2CC9F7CC7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56" y="4835168"/>
            <a:ext cx="403067" cy="14878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23C1E868-0F93-48A1-BC52-4A25029CF758}"/>
              </a:ext>
            </a:extLst>
          </p:cNvPr>
          <p:cNvGrpSpPr/>
          <p:nvPr/>
        </p:nvGrpSpPr>
        <p:grpSpPr>
          <a:xfrm>
            <a:off x="2514600" y="452581"/>
            <a:ext cx="6500091" cy="4465493"/>
            <a:chOff x="3124657" y="1340698"/>
            <a:chExt cx="5309192" cy="3058269"/>
          </a:xfrm>
        </p:grpSpPr>
        <p:grpSp>
          <p:nvGrpSpPr>
            <p:cNvPr id="39" name="Group 38">
              <a:extLst>
                <a:ext uri="{FF2B5EF4-FFF2-40B4-BE49-F238E27FC236}">
                  <a16:creationId xmlns:a16="http://schemas.microsoft.com/office/drawing/2014/main" id="{97CC6D6E-548D-4260-B565-8B443B74A844}"/>
                </a:ext>
              </a:extLst>
            </p:cNvPr>
            <p:cNvGrpSpPr/>
            <p:nvPr/>
          </p:nvGrpSpPr>
          <p:grpSpPr>
            <a:xfrm>
              <a:off x="3124657" y="1340698"/>
              <a:ext cx="5309192" cy="3058269"/>
              <a:chOff x="1477532" y="1520703"/>
              <a:chExt cx="5309192" cy="3058269"/>
            </a:xfrm>
          </p:grpSpPr>
          <p:sp>
            <p:nvSpPr>
              <p:cNvPr id="8" name="Rectangle 7"/>
              <p:cNvSpPr>
                <a:spLocks noChangeArrowheads="1"/>
              </p:cNvSpPr>
              <p:nvPr/>
            </p:nvSpPr>
            <p:spPr bwMode="auto">
              <a:xfrm>
                <a:off x="6186661" y="3531910"/>
                <a:ext cx="84896" cy="4149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51435" tIns="25718" rIns="51435" bIns="25718" numCol="1" anchor="ctr" anchorCtr="0" compatLnSpc="1">
                <a:prstTxWarp prst="textNoShape">
                  <a:avLst/>
                </a:prstTxWarp>
                <a:spAutoFit/>
              </a:bodyPr>
              <a:lstStyle/>
              <a:p>
                <a:pPr defTabSz="514337">
                  <a:defRPr/>
                </a:pPr>
                <a:br>
                  <a:rPr lang="en-US" altLang="en-US" sz="1800" dirty="0">
                    <a:solidFill>
                      <a:srgbClr val="000000"/>
                    </a:solidFill>
                    <a:latin typeface="Arial" pitchFamily="34" charset="0"/>
                    <a:cs typeface="Arial" pitchFamily="34" charset="0"/>
                  </a:rPr>
                </a:br>
                <a:endParaRPr lang="en-US" altLang="en-US" sz="1800" dirty="0">
                  <a:solidFill>
                    <a:srgbClr val="000000"/>
                  </a:solidFill>
                  <a:latin typeface="Arial" pitchFamily="34" charset="0"/>
                  <a:cs typeface="Arial" pitchFamily="34" charset="0"/>
                </a:endParaRPr>
              </a:p>
            </p:txBody>
          </p:sp>
          <p:grpSp>
            <p:nvGrpSpPr>
              <p:cNvPr id="28" name="Group 27">
                <a:extLst>
                  <a:ext uri="{FF2B5EF4-FFF2-40B4-BE49-F238E27FC236}">
                    <a16:creationId xmlns:a16="http://schemas.microsoft.com/office/drawing/2014/main" id="{FA6D7FCF-ABB1-4DA2-B11B-69BA74DA58B5}"/>
                  </a:ext>
                </a:extLst>
              </p:cNvPr>
              <p:cNvGrpSpPr/>
              <p:nvPr/>
            </p:nvGrpSpPr>
            <p:grpSpPr>
              <a:xfrm>
                <a:off x="3719881" y="1879135"/>
                <a:ext cx="1449983" cy="2699335"/>
                <a:chOff x="3719881" y="1879135"/>
                <a:chExt cx="1449983" cy="2699335"/>
              </a:xfrm>
              <a:solidFill>
                <a:schemeClr val="accent1"/>
              </a:solidFill>
            </p:grpSpPr>
            <p:sp>
              <p:nvSpPr>
                <p:cNvPr id="29" name="Freeform: Shape 28">
                  <a:extLst>
                    <a:ext uri="{FF2B5EF4-FFF2-40B4-BE49-F238E27FC236}">
                      <a16:creationId xmlns:a16="http://schemas.microsoft.com/office/drawing/2014/main" id="{18A20B2D-5474-46AF-84BA-259B82BDD954}"/>
                    </a:ext>
                  </a:extLst>
                </p:cNvPr>
                <p:cNvSpPr/>
                <p:nvPr/>
              </p:nvSpPr>
              <p:spPr>
                <a:xfrm>
                  <a:off x="3719881" y="1879135"/>
                  <a:ext cx="14485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76062" tIns="76062" rIns="76062" bIns="76062" numCol="1" spcCol="1270" anchor="ctr" anchorCtr="0">
                  <a:noAutofit/>
                </a:bodyPr>
                <a:lstStyle/>
                <a:p>
                  <a:pPr algn="ctr" defTabSz="800080">
                    <a:lnSpc>
                      <a:spcPct val="90000"/>
                    </a:lnSpc>
                    <a:spcBef>
                      <a:spcPct val="0"/>
                    </a:spcBef>
                    <a:spcAft>
                      <a:spcPct val="35000"/>
                    </a:spcAft>
                    <a:defRPr/>
                  </a:pPr>
                  <a:endParaRPr lang="en-US" sz="1400" dirty="0">
                    <a:solidFill>
                      <a:schemeClr val="bg1"/>
                    </a:solidFill>
                    <a:latin typeface="Apex New Book" panose="02010600040501010103" pitchFamily="2" charset="77"/>
                    <a:ea typeface="Apex New Book" panose="02010600040501010103" pitchFamily="2" charset="77"/>
                  </a:endParaRPr>
                </a:p>
              </p:txBody>
            </p:sp>
            <p:sp>
              <p:nvSpPr>
                <p:cNvPr id="30" name="Freeform: Shape 29">
                  <a:extLst>
                    <a:ext uri="{FF2B5EF4-FFF2-40B4-BE49-F238E27FC236}">
                      <a16:creationId xmlns:a16="http://schemas.microsoft.com/office/drawing/2014/main" id="{E03885F6-375E-484F-AE00-D3984F598782}"/>
                    </a:ext>
                  </a:extLst>
                </p:cNvPr>
                <p:cNvSpPr/>
                <p:nvPr/>
              </p:nvSpPr>
              <p:spPr>
                <a:xfrm>
                  <a:off x="3719881" y="2150676"/>
                  <a:ext cx="14485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400" dirty="0">
                      <a:solidFill>
                        <a:schemeClr val="bg1"/>
                      </a:solidFill>
                      <a:latin typeface="Apex New Medium" panose="02010600040501010103" pitchFamily="2" charset="77"/>
                      <a:ea typeface="Apex New Medium" panose="02010600040501010103" pitchFamily="2" charset="77"/>
                    </a:rPr>
                    <a:t>Host LM</a:t>
                  </a:r>
                </a:p>
              </p:txBody>
            </p:sp>
            <p:sp>
              <p:nvSpPr>
                <p:cNvPr id="31" name="Freeform: Shape 30">
                  <a:extLst>
                    <a:ext uri="{FF2B5EF4-FFF2-40B4-BE49-F238E27FC236}">
                      <a16:creationId xmlns:a16="http://schemas.microsoft.com/office/drawing/2014/main" id="{A148C931-FDC7-45FB-B4D3-BBA47A11AB7F}"/>
                    </a:ext>
                  </a:extLst>
                </p:cNvPr>
                <p:cNvSpPr/>
                <p:nvPr/>
              </p:nvSpPr>
              <p:spPr>
                <a:xfrm>
                  <a:off x="3719881" y="2422217"/>
                  <a:ext cx="14485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400" dirty="0">
                      <a:solidFill>
                        <a:schemeClr val="bg1"/>
                      </a:solidFill>
                      <a:latin typeface="Apex New Medium" panose="02010600040501010103" pitchFamily="2" charset="77"/>
                      <a:ea typeface="Apex New Medium" panose="02010600040501010103" pitchFamily="2" charset="77"/>
                    </a:rPr>
                    <a:t>Host LM</a:t>
                  </a:r>
                </a:p>
              </p:txBody>
            </p:sp>
            <p:sp>
              <p:nvSpPr>
                <p:cNvPr id="32" name="Freeform: Shape 31">
                  <a:extLst>
                    <a:ext uri="{FF2B5EF4-FFF2-40B4-BE49-F238E27FC236}">
                      <a16:creationId xmlns:a16="http://schemas.microsoft.com/office/drawing/2014/main" id="{38CCF4E9-6F10-47AE-A0F6-7A1C403282F6}"/>
                    </a:ext>
                  </a:extLst>
                </p:cNvPr>
                <p:cNvSpPr/>
                <p:nvPr/>
              </p:nvSpPr>
              <p:spPr>
                <a:xfrm>
                  <a:off x="3719881" y="2693758"/>
                  <a:ext cx="14485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60822" tIns="60822" rIns="60822" bIns="60822" numCol="1" spcCol="1270" anchor="ctr" anchorCtr="0">
                  <a:noAutofit/>
                </a:bodyPr>
                <a:lstStyle/>
                <a:p>
                  <a:pPr algn="ctr" defTabSz="622285">
                    <a:lnSpc>
                      <a:spcPct val="90000"/>
                    </a:lnSpc>
                    <a:spcBef>
                      <a:spcPct val="0"/>
                    </a:spcBef>
                    <a:spcAft>
                      <a:spcPct val="35000"/>
                    </a:spcAft>
                    <a:defRPr/>
                  </a:pPr>
                  <a:endParaRPr lang="en-US" sz="1400" dirty="0">
                    <a:solidFill>
                      <a:schemeClr val="bg1"/>
                    </a:solidFill>
                    <a:latin typeface="Apex New Medium" panose="02010600040501010103" pitchFamily="2" charset="77"/>
                    <a:ea typeface="Apex New Medium" panose="02010600040501010103" pitchFamily="2" charset="77"/>
                  </a:endParaRPr>
                </a:p>
              </p:txBody>
            </p:sp>
            <p:sp>
              <p:nvSpPr>
                <p:cNvPr id="33" name="Freeform: Shape 32">
                  <a:extLst>
                    <a:ext uri="{FF2B5EF4-FFF2-40B4-BE49-F238E27FC236}">
                      <a16:creationId xmlns:a16="http://schemas.microsoft.com/office/drawing/2014/main" id="{1F23A8F5-F046-41AB-A595-8C42DD9CBBA1}"/>
                    </a:ext>
                  </a:extLst>
                </p:cNvPr>
                <p:cNvSpPr/>
                <p:nvPr/>
              </p:nvSpPr>
              <p:spPr>
                <a:xfrm>
                  <a:off x="3719881" y="2965300"/>
                  <a:ext cx="14485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400" dirty="0">
                      <a:solidFill>
                        <a:schemeClr val="bg1"/>
                      </a:solidFill>
                      <a:latin typeface="Apex New Medium" panose="02010600040501010103" pitchFamily="2" charset="77"/>
                      <a:ea typeface="Apex New Medium" panose="02010600040501010103" pitchFamily="2" charset="77"/>
                    </a:rPr>
                    <a:t>Word or Excel</a:t>
                  </a:r>
                </a:p>
              </p:txBody>
            </p:sp>
            <p:sp>
              <p:nvSpPr>
                <p:cNvPr id="34" name="Freeform: Shape 33">
                  <a:extLst>
                    <a:ext uri="{FF2B5EF4-FFF2-40B4-BE49-F238E27FC236}">
                      <a16:creationId xmlns:a16="http://schemas.microsoft.com/office/drawing/2014/main" id="{22E03D6C-F4F5-4C15-A42B-EA1FD7214F97}"/>
                    </a:ext>
                  </a:extLst>
                </p:cNvPr>
                <p:cNvSpPr/>
                <p:nvPr/>
              </p:nvSpPr>
              <p:spPr>
                <a:xfrm>
                  <a:off x="3719881" y="3240651"/>
                  <a:ext cx="14485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endParaRPr lang="en-US" sz="1400" dirty="0">
                    <a:solidFill>
                      <a:schemeClr val="bg1"/>
                    </a:solidFill>
                    <a:latin typeface="Apex New Book" panose="02010600040501010103" pitchFamily="2" charset="77"/>
                    <a:ea typeface="Apex New Book" panose="02010600040501010103" pitchFamily="2" charset="77"/>
                  </a:endParaRPr>
                </a:p>
              </p:txBody>
            </p:sp>
            <p:sp>
              <p:nvSpPr>
                <p:cNvPr id="35" name="Freeform: Shape 34">
                  <a:extLst>
                    <a:ext uri="{FF2B5EF4-FFF2-40B4-BE49-F238E27FC236}">
                      <a16:creationId xmlns:a16="http://schemas.microsoft.com/office/drawing/2014/main" id="{669A1AF2-E302-4B81-BD99-9FAAA1767861}"/>
                    </a:ext>
                  </a:extLst>
                </p:cNvPr>
                <p:cNvSpPr/>
                <p:nvPr/>
              </p:nvSpPr>
              <p:spPr>
                <a:xfrm>
                  <a:off x="3721363" y="3511637"/>
                  <a:ext cx="14485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60822" tIns="60822" rIns="60822" bIns="60822" numCol="1" spcCol="1270" anchor="ctr" anchorCtr="0">
                  <a:noAutofit/>
                </a:bodyPr>
                <a:lstStyle/>
                <a:p>
                  <a:pPr algn="ctr" defTabSz="622285">
                    <a:lnSpc>
                      <a:spcPct val="90000"/>
                    </a:lnSpc>
                    <a:spcBef>
                      <a:spcPct val="0"/>
                    </a:spcBef>
                    <a:spcAft>
                      <a:spcPct val="35000"/>
                    </a:spcAft>
                    <a:defRPr/>
                  </a:pPr>
                  <a:r>
                    <a:rPr lang="en-US" sz="1400" dirty="0">
                      <a:solidFill>
                        <a:schemeClr val="bg1"/>
                      </a:solidFill>
                      <a:latin typeface="Apex New Medium" panose="02010600040501010103" pitchFamily="2" charset="77"/>
                      <a:ea typeface="Apex New Medium" panose="02010600040501010103" pitchFamily="2" charset="77"/>
                    </a:rPr>
                    <a:t>Manual</a:t>
                  </a:r>
                </a:p>
              </p:txBody>
            </p:sp>
            <p:sp>
              <p:nvSpPr>
                <p:cNvPr id="36" name="Freeform: Shape 35">
                  <a:extLst>
                    <a:ext uri="{FF2B5EF4-FFF2-40B4-BE49-F238E27FC236}">
                      <a16:creationId xmlns:a16="http://schemas.microsoft.com/office/drawing/2014/main" id="{1D573804-4726-4C0F-B82F-BD885A54F336}"/>
                    </a:ext>
                  </a:extLst>
                </p:cNvPr>
                <p:cNvSpPr/>
                <p:nvPr/>
              </p:nvSpPr>
              <p:spPr>
                <a:xfrm>
                  <a:off x="3719881" y="3779924"/>
                  <a:ext cx="14485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0634" tIns="68442" rIns="7482" bIns="68442" numCol="1" spcCol="1270" anchor="ctr" anchorCtr="0">
                  <a:noAutofit/>
                </a:bodyPr>
                <a:lstStyle/>
                <a:p>
                  <a:pPr algn="ctr" defTabSz="711182">
                    <a:lnSpc>
                      <a:spcPct val="90000"/>
                    </a:lnSpc>
                    <a:spcBef>
                      <a:spcPct val="0"/>
                    </a:spcBef>
                    <a:spcAft>
                      <a:spcPct val="35000"/>
                    </a:spcAft>
                    <a:defRPr/>
                  </a:pPr>
                  <a:r>
                    <a:rPr lang="en-US" sz="1400" dirty="0">
                      <a:solidFill>
                        <a:schemeClr val="bg1"/>
                      </a:solidFill>
                      <a:latin typeface="Apex New Medium" panose="02010600040501010103" pitchFamily="2" charset="77"/>
                      <a:ea typeface="Apex New Medium" panose="02010600040501010103" pitchFamily="2" charset="77"/>
                    </a:rPr>
                    <a:t>Host LM</a:t>
                  </a:r>
                </a:p>
              </p:txBody>
            </p:sp>
            <p:sp>
              <p:nvSpPr>
                <p:cNvPr id="37" name="Freeform: Shape 36">
                  <a:extLst>
                    <a:ext uri="{FF2B5EF4-FFF2-40B4-BE49-F238E27FC236}">
                      <a16:creationId xmlns:a16="http://schemas.microsoft.com/office/drawing/2014/main" id="{18B4D2AB-9FB2-4AD4-B6B0-9521A95359B8}"/>
                    </a:ext>
                  </a:extLst>
                </p:cNvPr>
                <p:cNvSpPr/>
                <p:nvPr/>
              </p:nvSpPr>
              <p:spPr>
                <a:xfrm>
                  <a:off x="3719881" y="4051465"/>
                  <a:ext cx="14485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400" dirty="0">
                      <a:solidFill>
                        <a:schemeClr val="bg1"/>
                      </a:solidFill>
                      <a:latin typeface="Apex New Medium" panose="02010600040501010103" pitchFamily="2" charset="77"/>
                      <a:ea typeface="Apex New Medium" panose="02010600040501010103" pitchFamily="2" charset="77"/>
                    </a:rPr>
                    <a:t>Host LM</a:t>
                  </a:r>
                </a:p>
              </p:txBody>
            </p:sp>
            <p:sp>
              <p:nvSpPr>
                <p:cNvPr id="38" name="Freeform: Shape 37">
                  <a:extLst>
                    <a:ext uri="{FF2B5EF4-FFF2-40B4-BE49-F238E27FC236}">
                      <a16:creationId xmlns:a16="http://schemas.microsoft.com/office/drawing/2014/main" id="{0054D4F5-A6B1-4459-A827-2A6827A50B05}"/>
                    </a:ext>
                  </a:extLst>
                </p:cNvPr>
                <p:cNvSpPr/>
                <p:nvPr/>
              </p:nvSpPr>
              <p:spPr>
                <a:xfrm>
                  <a:off x="3719881" y="4323006"/>
                  <a:ext cx="14485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400" dirty="0">
                      <a:solidFill>
                        <a:schemeClr val="bg1"/>
                      </a:solidFill>
                      <a:latin typeface="Apex New Medium" panose="02010600040501010103" pitchFamily="2" charset="77"/>
                      <a:ea typeface="Apex New Medium" panose="02010600040501010103" pitchFamily="2" charset="77"/>
                    </a:rPr>
                    <a:t>ISPF</a:t>
                  </a:r>
                </a:p>
              </p:txBody>
            </p:sp>
          </p:grpSp>
          <p:sp>
            <p:nvSpPr>
              <p:cNvPr id="7" name="Rectangle 6">
                <a:extLst>
                  <a:ext uri="{FF2B5EF4-FFF2-40B4-BE49-F238E27FC236}">
                    <a16:creationId xmlns:a16="http://schemas.microsoft.com/office/drawing/2014/main" id="{B53C6A33-EE3E-4F3D-94CC-1AFFB0EE9AB4}"/>
                  </a:ext>
                </a:extLst>
              </p:cNvPr>
              <p:cNvSpPr/>
              <p:nvPr/>
            </p:nvSpPr>
            <p:spPr>
              <a:xfrm>
                <a:off x="1477532" y="1878634"/>
                <a:ext cx="2508439" cy="2700338"/>
              </a:xfrm>
              <a:prstGeom prst="rect">
                <a:avLst/>
              </a:prstGeom>
              <a:ln>
                <a:noFill/>
              </a:ln>
            </p:spPr>
          </p:sp>
          <p:sp>
            <p:nvSpPr>
              <p:cNvPr id="11" name="Freeform: Shape 10">
                <a:extLst>
                  <a:ext uri="{FF2B5EF4-FFF2-40B4-BE49-F238E27FC236}">
                    <a16:creationId xmlns:a16="http://schemas.microsoft.com/office/drawing/2014/main" id="{47488071-0B1C-4933-86C3-B064537E637B}"/>
                  </a:ext>
                </a:extLst>
              </p:cNvPr>
              <p:cNvSpPr/>
              <p:nvPr/>
            </p:nvSpPr>
            <p:spPr>
              <a:xfrm>
                <a:off x="1993599" y="1880224"/>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200" dirty="0">
                    <a:solidFill>
                      <a:srgbClr val="FFFFFF"/>
                    </a:solidFill>
                    <a:latin typeface="IBM Plex Sans"/>
                  </a:rPr>
                  <a:t>Pipeline Coordination</a:t>
                </a:r>
              </a:p>
            </p:txBody>
          </p:sp>
          <p:sp>
            <p:nvSpPr>
              <p:cNvPr id="12" name="Freeform: Shape 11">
                <a:extLst>
                  <a:ext uri="{FF2B5EF4-FFF2-40B4-BE49-F238E27FC236}">
                    <a16:creationId xmlns:a16="http://schemas.microsoft.com/office/drawing/2014/main" id="{B9A938E1-5B37-41AA-A66B-09DFD3666BA1}"/>
                  </a:ext>
                </a:extLst>
              </p:cNvPr>
              <p:cNvSpPr/>
              <p:nvPr/>
            </p:nvSpPr>
            <p:spPr>
              <a:xfrm>
                <a:off x="1993599" y="2151230"/>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200" dirty="0">
                    <a:solidFill>
                      <a:srgbClr val="FFFFFF"/>
                    </a:solidFill>
                    <a:latin typeface="IBM Plex Sans"/>
                  </a:rPr>
                  <a:t>Release </a:t>
                </a:r>
                <a:r>
                  <a:rPr lang="en-US" sz="1200" dirty="0" err="1">
                    <a:solidFill>
                      <a:srgbClr val="FFFFFF"/>
                    </a:solidFill>
                    <a:latin typeface="IBM Plex Sans"/>
                  </a:rPr>
                  <a:t>Mgmt</a:t>
                </a:r>
                <a:endParaRPr lang="en-US" sz="1200" dirty="0">
                  <a:solidFill>
                    <a:srgbClr val="FFFFFF"/>
                  </a:solidFill>
                  <a:latin typeface="IBM Plex Sans"/>
                </a:endParaRPr>
              </a:p>
            </p:txBody>
          </p:sp>
          <p:sp>
            <p:nvSpPr>
              <p:cNvPr id="14" name="Freeform: Shape 13">
                <a:extLst>
                  <a:ext uri="{FF2B5EF4-FFF2-40B4-BE49-F238E27FC236}">
                    <a16:creationId xmlns:a16="http://schemas.microsoft.com/office/drawing/2014/main" id="{B436D538-0D00-47CF-857F-C185D36674C8}"/>
                  </a:ext>
                </a:extLst>
              </p:cNvPr>
              <p:cNvSpPr/>
              <p:nvPr/>
            </p:nvSpPr>
            <p:spPr>
              <a:xfrm>
                <a:off x="1993599" y="2422236"/>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200" dirty="0">
                    <a:solidFill>
                      <a:srgbClr val="FFFFFF"/>
                    </a:solidFill>
                    <a:latin typeface="IBM Plex Sans"/>
                  </a:rPr>
                  <a:t>Deployment </a:t>
                </a:r>
                <a:r>
                  <a:rPr lang="en-US" sz="1200" dirty="0" err="1">
                    <a:solidFill>
                      <a:srgbClr val="FFFFFF"/>
                    </a:solidFill>
                    <a:latin typeface="IBM Plex Sans"/>
                  </a:rPr>
                  <a:t>Mgmt</a:t>
                </a:r>
                <a:endParaRPr lang="en-US" sz="1200" dirty="0">
                  <a:solidFill>
                    <a:srgbClr val="FFFFFF"/>
                  </a:solidFill>
                  <a:latin typeface="IBM Plex Sans"/>
                </a:endParaRPr>
              </a:p>
            </p:txBody>
          </p:sp>
          <p:sp>
            <p:nvSpPr>
              <p:cNvPr id="17" name="Freeform: Shape 16">
                <a:extLst>
                  <a:ext uri="{FF2B5EF4-FFF2-40B4-BE49-F238E27FC236}">
                    <a16:creationId xmlns:a16="http://schemas.microsoft.com/office/drawing/2014/main" id="{947E2C69-DAC1-4FF1-9134-AEC36AC5E1A5}"/>
                  </a:ext>
                </a:extLst>
              </p:cNvPr>
              <p:cNvSpPr/>
              <p:nvPr/>
            </p:nvSpPr>
            <p:spPr>
              <a:xfrm>
                <a:off x="1993599" y="2693243"/>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200" dirty="0">
                    <a:solidFill>
                      <a:srgbClr val="FFFFFF"/>
                    </a:solidFill>
                    <a:latin typeface="IBM Plex Sans"/>
                  </a:rPr>
                  <a:t>Artifact Repo</a:t>
                </a:r>
              </a:p>
            </p:txBody>
          </p:sp>
          <p:sp>
            <p:nvSpPr>
              <p:cNvPr id="18" name="Freeform: Shape 17">
                <a:extLst>
                  <a:ext uri="{FF2B5EF4-FFF2-40B4-BE49-F238E27FC236}">
                    <a16:creationId xmlns:a16="http://schemas.microsoft.com/office/drawing/2014/main" id="{2104CBA4-D5EA-4D4F-89E5-44956F2BA34E}"/>
                  </a:ext>
                </a:extLst>
              </p:cNvPr>
              <p:cNvSpPr/>
              <p:nvPr/>
            </p:nvSpPr>
            <p:spPr>
              <a:xfrm>
                <a:off x="1993599" y="2964249"/>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200" dirty="0">
                    <a:solidFill>
                      <a:srgbClr val="FFFFFF"/>
                    </a:solidFill>
                    <a:latin typeface="IBM Plex Sans"/>
                  </a:rPr>
                  <a:t>Requirements/Tasks</a:t>
                </a:r>
              </a:p>
            </p:txBody>
          </p:sp>
          <p:sp>
            <p:nvSpPr>
              <p:cNvPr id="19" name="Freeform: Shape 18">
                <a:extLst>
                  <a:ext uri="{FF2B5EF4-FFF2-40B4-BE49-F238E27FC236}">
                    <a16:creationId xmlns:a16="http://schemas.microsoft.com/office/drawing/2014/main" id="{F778B34B-8456-4C2F-B880-EF60AF0E298A}"/>
                  </a:ext>
                </a:extLst>
              </p:cNvPr>
              <p:cNvSpPr/>
              <p:nvPr/>
            </p:nvSpPr>
            <p:spPr>
              <a:xfrm>
                <a:off x="1993599" y="3235255"/>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200" dirty="0">
                    <a:solidFill>
                      <a:srgbClr val="FFFFFF"/>
                    </a:solidFill>
                    <a:latin typeface="IBM Plex Sans"/>
                  </a:rPr>
                  <a:t>Quality Control</a:t>
                </a:r>
              </a:p>
            </p:txBody>
          </p:sp>
          <p:sp>
            <p:nvSpPr>
              <p:cNvPr id="20" name="Freeform: Shape 19">
                <a:extLst>
                  <a:ext uri="{FF2B5EF4-FFF2-40B4-BE49-F238E27FC236}">
                    <a16:creationId xmlns:a16="http://schemas.microsoft.com/office/drawing/2014/main" id="{8584C218-116C-4AAE-B309-9320646CCFA5}"/>
                  </a:ext>
                </a:extLst>
              </p:cNvPr>
              <p:cNvSpPr/>
              <p:nvPr/>
            </p:nvSpPr>
            <p:spPr>
              <a:xfrm>
                <a:off x="1993599" y="3506261"/>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200" dirty="0">
                    <a:solidFill>
                      <a:srgbClr val="FFFFFF"/>
                    </a:solidFill>
                    <a:latin typeface="IBM Plex Sans"/>
                  </a:rPr>
                  <a:t>Testing</a:t>
                </a:r>
              </a:p>
            </p:txBody>
          </p:sp>
          <p:sp>
            <p:nvSpPr>
              <p:cNvPr id="21" name="Freeform: Shape 20">
                <a:extLst>
                  <a:ext uri="{FF2B5EF4-FFF2-40B4-BE49-F238E27FC236}">
                    <a16:creationId xmlns:a16="http://schemas.microsoft.com/office/drawing/2014/main" id="{0A357158-7322-4A13-BB8B-B66842D5E1C2}"/>
                  </a:ext>
                </a:extLst>
              </p:cNvPr>
              <p:cNvSpPr/>
              <p:nvPr/>
            </p:nvSpPr>
            <p:spPr>
              <a:xfrm>
                <a:off x="1993599" y="3777267"/>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200" dirty="0">
                    <a:solidFill>
                      <a:srgbClr val="FFFFFF"/>
                    </a:solidFill>
                    <a:latin typeface="IBM Plex Sans"/>
                  </a:rPr>
                  <a:t>Source Control</a:t>
                </a:r>
              </a:p>
            </p:txBody>
          </p:sp>
          <p:sp>
            <p:nvSpPr>
              <p:cNvPr id="22" name="Freeform: Shape 21">
                <a:extLst>
                  <a:ext uri="{FF2B5EF4-FFF2-40B4-BE49-F238E27FC236}">
                    <a16:creationId xmlns:a16="http://schemas.microsoft.com/office/drawing/2014/main" id="{CEB6F547-6438-4288-B499-2677E4EE241E}"/>
                  </a:ext>
                </a:extLst>
              </p:cNvPr>
              <p:cNvSpPr/>
              <p:nvPr/>
            </p:nvSpPr>
            <p:spPr>
              <a:xfrm>
                <a:off x="1993599" y="4048274"/>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200" dirty="0">
                    <a:solidFill>
                      <a:srgbClr val="FFFFFF"/>
                    </a:solidFill>
                    <a:latin typeface="IBM Plex Sans"/>
                  </a:rPr>
                  <a:t>Build </a:t>
                </a:r>
              </a:p>
            </p:txBody>
          </p:sp>
          <p:sp>
            <p:nvSpPr>
              <p:cNvPr id="23" name="Freeform: Shape 22">
                <a:extLst>
                  <a:ext uri="{FF2B5EF4-FFF2-40B4-BE49-F238E27FC236}">
                    <a16:creationId xmlns:a16="http://schemas.microsoft.com/office/drawing/2014/main" id="{E9B66A3D-C925-44FF-ACA0-9B27D6902535}"/>
                  </a:ext>
                </a:extLst>
              </p:cNvPr>
              <p:cNvSpPr/>
              <p:nvPr/>
            </p:nvSpPr>
            <p:spPr>
              <a:xfrm>
                <a:off x="1993599" y="4319280"/>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200" dirty="0">
                    <a:solidFill>
                      <a:srgbClr val="FFFFFF"/>
                    </a:solidFill>
                    <a:latin typeface="IBM Plex Sans"/>
                  </a:rPr>
                  <a:t>Development</a:t>
                </a:r>
              </a:p>
            </p:txBody>
          </p:sp>
          <p:sp>
            <p:nvSpPr>
              <p:cNvPr id="5" name="Rectangle 4"/>
              <p:cNvSpPr/>
              <p:nvPr/>
            </p:nvSpPr>
            <p:spPr bwMode="auto">
              <a:xfrm>
                <a:off x="5112253" y="1520703"/>
                <a:ext cx="857250" cy="17145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algn="r" defTabSz="514337">
                  <a:defRPr/>
                </a:pPr>
                <a:endParaRPr lang="en-US" sz="2800">
                  <a:solidFill>
                    <a:srgbClr val="000000"/>
                  </a:solidFill>
                  <a:latin typeface="Arial" charset="0"/>
                  <a:cs typeface="Arial" charset="0"/>
                </a:endParaRPr>
              </a:p>
            </p:txBody>
          </p:sp>
          <p:grpSp>
            <p:nvGrpSpPr>
              <p:cNvPr id="24" name="Group 23">
                <a:extLst>
                  <a:ext uri="{FF2B5EF4-FFF2-40B4-BE49-F238E27FC236}">
                    <a16:creationId xmlns:a16="http://schemas.microsoft.com/office/drawing/2014/main" id="{8942AF43-6E3F-42BE-B106-4D7570740523}"/>
                  </a:ext>
                </a:extLst>
              </p:cNvPr>
              <p:cNvGrpSpPr/>
              <p:nvPr/>
            </p:nvGrpSpPr>
            <p:grpSpPr>
              <a:xfrm>
                <a:off x="3718400" y="1541636"/>
                <a:ext cx="3068324" cy="293593"/>
                <a:chOff x="3718400" y="1541636"/>
                <a:chExt cx="3068324" cy="293593"/>
              </a:xfrm>
            </p:grpSpPr>
            <p:sp>
              <p:nvSpPr>
                <p:cNvPr id="25" name="Rectangle 24">
                  <a:extLst>
                    <a:ext uri="{FF2B5EF4-FFF2-40B4-BE49-F238E27FC236}">
                      <a16:creationId xmlns:a16="http://schemas.microsoft.com/office/drawing/2014/main" id="{52B374F6-CBE7-4E2F-9B1C-40E9FD4CE078}"/>
                    </a:ext>
                  </a:extLst>
                </p:cNvPr>
                <p:cNvSpPr/>
                <p:nvPr/>
              </p:nvSpPr>
              <p:spPr>
                <a:xfrm>
                  <a:off x="3718400" y="1541636"/>
                  <a:ext cx="3068324" cy="293593"/>
                </a:xfrm>
                <a:prstGeom prst="rect">
                  <a:avLst/>
                </a:prstGeom>
                <a:ln>
                  <a:noFill/>
                </a:ln>
              </p:spPr>
            </p:sp>
            <p:sp>
              <p:nvSpPr>
                <p:cNvPr id="26" name="Freeform: Shape 25">
                  <a:extLst>
                    <a:ext uri="{FF2B5EF4-FFF2-40B4-BE49-F238E27FC236}">
                      <a16:creationId xmlns:a16="http://schemas.microsoft.com/office/drawing/2014/main" id="{AE7AD318-DC4D-4AF5-BA5B-63B5E76111CC}"/>
                    </a:ext>
                  </a:extLst>
                </p:cNvPr>
                <p:cNvSpPr/>
                <p:nvPr/>
              </p:nvSpPr>
              <p:spPr>
                <a:xfrm>
                  <a:off x="3732384" y="1541636"/>
                  <a:ext cx="1448501" cy="293593"/>
                </a:xfrm>
                <a:custGeom>
                  <a:avLst/>
                  <a:gdLst>
                    <a:gd name="connsiteX0" fmla="*/ 0 w 1448501"/>
                    <a:gd name="connsiteY0" fmla="*/ 29359 h 293593"/>
                    <a:gd name="connsiteX1" fmla="*/ 29359 w 1448501"/>
                    <a:gd name="connsiteY1" fmla="*/ 0 h 293593"/>
                    <a:gd name="connsiteX2" fmla="*/ 1419142 w 1448501"/>
                    <a:gd name="connsiteY2" fmla="*/ 0 h 293593"/>
                    <a:gd name="connsiteX3" fmla="*/ 1448501 w 1448501"/>
                    <a:gd name="connsiteY3" fmla="*/ 29359 h 293593"/>
                    <a:gd name="connsiteX4" fmla="*/ 1448501 w 1448501"/>
                    <a:gd name="connsiteY4" fmla="*/ 264234 h 293593"/>
                    <a:gd name="connsiteX5" fmla="*/ 1419142 w 1448501"/>
                    <a:gd name="connsiteY5" fmla="*/ 293593 h 293593"/>
                    <a:gd name="connsiteX6" fmla="*/ 29359 w 1448501"/>
                    <a:gd name="connsiteY6" fmla="*/ 293593 h 293593"/>
                    <a:gd name="connsiteX7" fmla="*/ 0 w 1448501"/>
                    <a:gd name="connsiteY7" fmla="*/ 264234 h 293593"/>
                    <a:gd name="connsiteX8" fmla="*/ 0 w 1448501"/>
                    <a:gd name="connsiteY8" fmla="*/ 29359 h 29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8501" h="293593">
                      <a:moveTo>
                        <a:pt x="0" y="29359"/>
                      </a:moveTo>
                      <a:cubicBezTo>
                        <a:pt x="0" y="13144"/>
                        <a:pt x="13144" y="0"/>
                        <a:pt x="29359" y="0"/>
                      </a:cubicBezTo>
                      <a:lnTo>
                        <a:pt x="1419142" y="0"/>
                      </a:lnTo>
                      <a:cubicBezTo>
                        <a:pt x="1435357" y="0"/>
                        <a:pt x="1448501" y="13144"/>
                        <a:pt x="1448501" y="29359"/>
                      </a:cubicBezTo>
                      <a:lnTo>
                        <a:pt x="1448501" y="264234"/>
                      </a:lnTo>
                      <a:cubicBezTo>
                        <a:pt x="1448501" y="280449"/>
                        <a:pt x="1435357" y="293593"/>
                        <a:pt x="1419142" y="293593"/>
                      </a:cubicBezTo>
                      <a:lnTo>
                        <a:pt x="29359" y="293593"/>
                      </a:lnTo>
                      <a:cubicBezTo>
                        <a:pt x="13144" y="293593"/>
                        <a:pt x="0" y="280449"/>
                        <a:pt x="0" y="264234"/>
                      </a:cubicBezTo>
                      <a:lnTo>
                        <a:pt x="0" y="29359"/>
                      </a:lnTo>
                      <a:close/>
                    </a:path>
                  </a:pathLst>
                </a:custGeom>
                <a:solidFill>
                  <a:schemeClr val="accent3"/>
                </a:solidFill>
                <a:ln>
                  <a:noFill/>
                </a:ln>
              </p:spPr>
              <p:style>
                <a:lnRef idx="2">
                  <a:scrgbClr r="0" g="0" b="0"/>
                </a:lnRef>
                <a:fillRef idx="1">
                  <a:scrgbClr r="0" g="0" b="0"/>
                </a:fillRef>
                <a:effectRef idx="0">
                  <a:schemeClr val="accent4">
                    <a:shade val="80000"/>
                    <a:hueOff val="0"/>
                    <a:satOff val="0"/>
                    <a:lumOff val="0"/>
                    <a:alphaOff val="0"/>
                  </a:schemeClr>
                </a:effectRef>
                <a:fontRef idx="minor">
                  <a:schemeClr val="lt1"/>
                </a:fontRef>
              </p:style>
              <p:txBody>
                <a:bodyPr spcFirstLastPara="0" vert="horz" wrap="square" lIns="63463" tIns="63463" rIns="63463" bIns="63463" numCol="1" spcCol="1270" anchor="ctr" anchorCtr="0">
                  <a:noAutofit/>
                </a:bodyPr>
                <a:lstStyle/>
                <a:p>
                  <a:pPr algn="ctr" defTabSz="888978">
                    <a:lnSpc>
                      <a:spcPct val="90000"/>
                    </a:lnSpc>
                    <a:spcBef>
                      <a:spcPct val="0"/>
                    </a:spcBef>
                    <a:spcAft>
                      <a:spcPct val="35000"/>
                    </a:spcAft>
                    <a:defRPr/>
                  </a:pPr>
                  <a:r>
                    <a:rPr lang="en-US" sz="1800" b="1" dirty="0">
                      <a:solidFill>
                        <a:srgbClr val="FFFFFF"/>
                      </a:solidFill>
                      <a:latin typeface="IBM Plex Sans"/>
                    </a:rPr>
                    <a:t>Mainframe</a:t>
                  </a:r>
                </a:p>
              </p:txBody>
            </p:sp>
            <p:sp>
              <p:nvSpPr>
                <p:cNvPr id="27" name="Freeform: Shape 26">
                  <a:extLst>
                    <a:ext uri="{FF2B5EF4-FFF2-40B4-BE49-F238E27FC236}">
                      <a16:creationId xmlns:a16="http://schemas.microsoft.com/office/drawing/2014/main" id="{1D0CF008-DE5D-4F5E-99CB-C91A1C5F7120}"/>
                    </a:ext>
                  </a:extLst>
                </p:cNvPr>
                <p:cNvSpPr/>
                <p:nvPr/>
              </p:nvSpPr>
              <p:spPr>
                <a:xfrm>
                  <a:off x="5268942" y="1541636"/>
                  <a:ext cx="1459698" cy="293593"/>
                </a:xfrm>
                <a:custGeom>
                  <a:avLst/>
                  <a:gdLst>
                    <a:gd name="connsiteX0" fmla="*/ 0 w 1459698"/>
                    <a:gd name="connsiteY0" fmla="*/ 29359 h 293593"/>
                    <a:gd name="connsiteX1" fmla="*/ 29359 w 1459698"/>
                    <a:gd name="connsiteY1" fmla="*/ 0 h 293593"/>
                    <a:gd name="connsiteX2" fmla="*/ 1430339 w 1459698"/>
                    <a:gd name="connsiteY2" fmla="*/ 0 h 293593"/>
                    <a:gd name="connsiteX3" fmla="*/ 1459698 w 1459698"/>
                    <a:gd name="connsiteY3" fmla="*/ 29359 h 293593"/>
                    <a:gd name="connsiteX4" fmla="*/ 1459698 w 1459698"/>
                    <a:gd name="connsiteY4" fmla="*/ 264234 h 293593"/>
                    <a:gd name="connsiteX5" fmla="*/ 1430339 w 1459698"/>
                    <a:gd name="connsiteY5" fmla="*/ 293593 h 293593"/>
                    <a:gd name="connsiteX6" fmla="*/ 29359 w 1459698"/>
                    <a:gd name="connsiteY6" fmla="*/ 293593 h 293593"/>
                    <a:gd name="connsiteX7" fmla="*/ 0 w 1459698"/>
                    <a:gd name="connsiteY7" fmla="*/ 264234 h 293593"/>
                    <a:gd name="connsiteX8" fmla="*/ 0 w 1459698"/>
                    <a:gd name="connsiteY8" fmla="*/ 29359 h 29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9698" h="293593">
                      <a:moveTo>
                        <a:pt x="0" y="29359"/>
                      </a:moveTo>
                      <a:cubicBezTo>
                        <a:pt x="0" y="13144"/>
                        <a:pt x="13144" y="0"/>
                        <a:pt x="29359" y="0"/>
                      </a:cubicBezTo>
                      <a:lnTo>
                        <a:pt x="1430339" y="0"/>
                      </a:lnTo>
                      <a:cubicBezTo>
                        <a:pt x="1446554" y="0"/>
                        <a:pt x="1459698" y="13144"/>
                        <a:pt x="1459698" y="29359"/>
                      </a:cubicBezTo>
                      <a:lnTo>
                        <a:pt x="1459698" y="264234"/>
                      </a:lnTo>
                      <a:cubicBezTo>
                        <a:pt x="1459698" y="280449"/>
                        <a:pt x="1446554" y="293593"/>
                        <a:pt x="1430339" y="293593"/>
                      </a:cubicBezTo>
                      <a:lnTo>
                        <a:pt x="29359" y="293593"/>
                      </a:lnTo>
                      <a:cubicBezTo>
                        <a:pt x="13144" y="293593"/>
                        <a:pt x="0" y="280449"/>
                        <a:pt x="0" y="264234"/>
                      </a:cubicBezTo>
                      <a:lnTo>
                        <a:pt x="0" y="29359"/>
                      </a:lnTo>
                      <a:close/>
                    </a:path>
                  </a:pathLst>
                </a:custGeom>
                <a:solidFill>
                  <a:schemeClr val="accent3"/>
                </a:solidFill>
                <a:ln>
                  <a:noFill/>
                </a:ln>
              </p:spPr>
              <p:style>
                <a:lnRef idx="2">
                  <a:scrgbClr r="0" g="0" b="0"/>
                </a:lnRef>
                <a:fillRef idx="1">
                  <a:scrgbClr r="0" g="0" b="0"/>
                </a:fillRef>
                <a:effectRef idx="0">
                  <a:schemeClr val="accent4">
                    <a:shade val="80000"/>
                    <a:hueOff val="0"/>
                    <a:satOff val="0"/>
                    <a:lumOff val="0"/>
                    <a:alphaOff val="0"/>
                  </a:schemeClr>
                </a:effectRef>
                <a:fontRef idx="minor">
                  <a:schemeClr val="lt1"/>
                </a:fontRef>
              </p:style>
              <p:txBody>
                <a:bodyPr spcFirstLastPara="0" vert="horz" wrap="square" lIns="84799" tIns="84799" rIns="84799" bIns="84799" numCol="1" spcCol="1270" anchor="ctr" anchorCtr="0">
                  <a:noAutofit/>
                </a:bodyPr>
                <a:lstStyle/>
                <a:p>
                  <a:pPr algn="ctr" defTabSz="888978">
                    <a:lnSpc>
                      <a:spcPct val="90000"/>
                    </a:lnSpc>
                    <a:spcBef>
                      <a:spcPct val="0"/>
                    </a:spcBef>
                    <a:spcAft>
                      <a:spcPct val="35000"/>
                    </a:spcAft>
                    <a:defRPr/>
                  </a:pPr>
                  <a:r>
                    <a:rPr lang="en-US" sz="1800" b="1" dirty="0">
                      <a:solidFill>
                        <a:srgbClr val="FFFFFF"/>
                      </a:solidFill>
                      <a:latin typeface="IBM Plex Sans"/>
                    </a:rPr>
                    <a:t>Distributed</a:t>
                  </a:r>
                </a:p>
              </p:txBody>
            </p:sp>
          </p:grpSp>
        </p:grpSp>
        <p:sp>
          <p:nvSpPr>
            <p:cNvPr id="40" name="Freeform: Shape 28">
              <a:extLst>
                <a:ext uri="{FF2B5EF4-FFF2-40B4-BE49-F238E27FC236}">
                  <a16:creationId xmlns:a16="http://schemas.microsoft.com/office/drawing/2014/main" id="{54A0417F-CB4C-5548-A664-657B63A0E573}"/>
                </a:ext>
              </a:extLst>
            </p:cNvPr>
            <p:cNvSpPr/>
            <p:nvPr/>
          </p:nvSpPr>
          <p:spPr>
            <a:xfrm>
              <a:off x="6916067" y="1699130"/>
              <a:ext cx="1482640"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76062" tIns="76062" rIns="76062" bIns="76062" numCol="1" spcCol="1270" anchor="ctr" anchorCtr="0">
              <a:noAutofit/>
            </a:bodyPr>
            <a:lstStyle/>
            <a:p>
              <a:pPr algn="ctr" defTabSz="800080">
                <a:lnSpc>
                  <a:spcPct val="90000"/>
                </a:lnSpc>
                <a:spcBef>
                  <a:spcPct val="0"/>
                </a:spcBef>
                <a:spcAft>
                  <a:spcPct val="35000"/>
                </a:spcAft>
                <a:defRPr/>
              </a:pPr>
              <a:r>
                <a:rPr lang="en-US" sz="1400" dirty="0">
                  <a:solidFill>
                    <a:schemeClr val="bg1"/>
                  </a:solidFill>
                  <a:latin typeface="Apex New Medium" panose="02010600040501010103" pitchFamily="2" charset="77"/>
                  <a:ea typeface="Apex New Medium" panose="02010600040501010103" pitchFamily="2" charset="77"/>
                </a:rPr>
                <a:t>Jenkins</a:t>
              </a:r>
            </a:p>
          </p:txBody>
        </p:sp>
        <p:sp>
          <p:nvSpPr>
            <p:cNvPr id="44" name="Freeform: Shape 29">
              <a:extLst>
                <a:ext uri="{FF2B5EF4-FFF2-40B4-BE49-F238E27FC236}">
                  <a16:creationId xmlns:a16="http://schemas.microsoft.com/office/drawing/2014/main" id="{6EF034E5-6461-8246-A892-DE6935345585}"/>
                </a:ext>
              </a:extLst>
            </p:cNvPr>
            <p:cNvSpPr/>
            <p:nvPr/>
          </p:nvSpPr>
          <p:spPr>
            <a:xfrm>
              <a:off x="6916067" y="1970671"/>
              <a:ext cx="1482640"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400" dirty="0">
                  <a:solidFill>
                    <a:schemeClr val="bg1"/>
                  </a:solidFill>
                  <a:latin typeface="Apex New Medium" panose="02010600040501010103" pitchFamily="2" charset="77"/>
                  <a:ea typeface="Apex New Medium" panose="02010600040501010103" pitchFamily="2" charset="77"/>
                </a:rPr>
                <a:t>UCR </a:t>
              </a:r>
            </a:p>
          </p:txBody>
        </p:sp>
        <p:sp>
          <p:nvSpPr>
            <p:cNvPr id="45" name="Freeform: Shape 30">
              <a:extLst>
                <a:ext uri="{FF2B5EF4-FFF2-40B4-BE49-F238E27FC236}">
                  <a16:creationId xmlns:a16="http://schemas.microsoft.com/office/drawing/2014/main" id="{6B08B049-7433-1E4F-98E5-55E3FC182CE7}"/>
                </a:ext>
              </a:extLst>
            </p:cNvPr>
            <p:cNvSpPr/>
            <p:nvPr/>
          </p:nvSpPr>
          <p:spPr>
            <a:xfrm>
              <a:off x="6916067" y="2242212"/>
              <a:ext cx="1482640"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100" dirty="0">
                  <a:solidFill>
                    <a:schemeClr val="bg1"/>
                  </a:solidFill>
                  <a:latin typeface="Apex New Medium" panose="02010600040501010103" pitchFamily="2" charset="77"/>
                  <a:ea typeface="Apex New Medium" panose="02010600040501010103" pitchFamily="2" charset="77"/>
                </a:rPr>
                <a:t>Jenkins, UCD,  or Ansible</a:t>
              </a:r>
            </a:p>
          </p:txBody>
        </p:sp>
        <p:sp>
          <p:nvSpPr>
            <p:cNvPr id="46" name="Freeform: Shape 31">
              <a:extLst>
                <a:ext uri="{FF2B5EF4-FFF2-40B4-BE49-F238E27FC236}">
                  <a16:creationId xmlns:a16="http://schemas.microsoft.com/office/drawing/2014/main" id="{9F1499B5-D277-584E-A1C9-EB995ABBC2A4}"/>
                </a:ext>
              </a:extLst>
            </p:cNvPr>
            <p:cNvSpPr/>
            <p:nvPr/>
          </p:nvSpPr>
          <p:spPr>
            <a:xfrm>
              <a:off x="6916067" y="2513753"/>
              <a:ext cx="1482640"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60822" tIns="60822" rIns="60822" bIns="60822" numCol="1" spcCol="1270" anchor="ctr" anchorCtr="0">
              <a:noAutofit/>
            </a:bodyPr>
            <a:lstStyle/>
            <a:p>
              <a:pPr algn="ctr" defTabSz="622285">
                <a:lnSpc>
                  <a:spcPct val="90000"/>
                </a:lnSpc>
                <a:spcBef>
                  <a:spcPct val="0"/>
                </a:spcBef>
                <a:spcAft>
                  <a:spcPct val="35000"/>
                </a:spcAft>
                <a:defRPr/>
              </a:pPr>
              <a:r>
                <a:rPr lang="en-US" sz="1400" dirty="0" err="1">
                  <a:solidFill>
                    <a:schemeClr val="bg1"/>
                  </a:solidFill>
                  <a:latin typeface="Apex New Medium" panose="02010600040501010103" pitchFamily="2" charset="77"/>
                  <a:ea typeface="Apex New Medium" panose="02010600040501010103" pitchFamily="2" charset="77"/>
                </a:rPr>
                <a:t>Artifactory</a:t>
              </a:r>
              <a:r>
                <a:rPr lang="en-US" sz="1400" dirty="0">
                  <a:solidFill>
                    <a:schemeClr val="bg1"/>
                  </a:solidFill>
                  <a:latin typeface="Apex New Medium" panose="02010600040501010103" pitchFamily="2" charset="77"/>
                  <a:ea typeface="Apex New Medium" panose="02010600040501010103" pitchFamily="2" charset="77"/>
                </a:rPr>
                <a:t> or Nexus</a:t>
              </a:r>
            </a:p>
          </p:txBody>
        </p:sp>
        <p:sp>
          <p:nvSpPr>
            <p:cNvPr id="47" name="Freeform: Shape 32">
              <a:extLst>
                <a:ext uri="{FF2B5EF4-FFF2-40B4-BE49-F238E27FC236}">
                  <a16:creationId xmlns:a16="http://schemas.microsoft.com/office/drawing/2014/main" id="{BDBFEBF5-35E8-4644-A715-75DE2DBD111D}"/>
                </a:ext>
              </a:extLst>
            </p:cNvPr>
            <p:cNvSpPr/>
            <p:nvPr/>
          </p:nvSpPr>
          <p:spPr>
            <a:xfrm>
              <a:off x="6916067" y="2785295"/>
              <a:ext cx="1482640"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400" dirty="0">
                  <a:solidFill>
                    <a:schemeClr val="bg1"/>
                  </a:solidFill>
                  <a:latin typeface="Apex New Medium" panose="02010600040501010103" pitchFamily="2" charset="77"/>
                  <a:ea typeface="Apex New Medium" panose="02010600040501010103" pitchFamily="2" charset="77"/>
                </a:rPr>
                <a:t>Issues or Jira</a:t>
              </a:r>
            </a:p>
          </p:txBody>
        </p:sp>
        <p:sp>
          <p:nvSpPr>
            <p:cNvPr id="48" name="Freeform: Shape 33">
              <a:extLst>
                <a:ext uri="{FF2B5EF4-FFF2-40B4-BE49-F238E27FC236}">
                  <a16:creationId xmlns:a16="http://schemas.microsoft.com/office/drawing/2014/main" id="{2157FAAB-34F9-9146-BFBC-1F4D5E8B7A2F}"/>
                </a:ext>
              </a:extLst>
            </p:cNvPr>
            <p:cNvSpPr/>
            <p:nvPr/>
          </p:nvSpPr>
          <p:spPr>
            <a:xfrm>
              <a:off x="6916067" y="3060646"/>
              <a:ext cx="1482640"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400" dirty="0" err="1">
                  <a:solidFill>
                    <a:schemeClr val="bg1"/>
                  </a:solidFill>
                  <a:latin typeface="Apex New Medium" panose="02010600040501010103" pitchFamily="2" charset="77"/>
                  <a:ea typeface="Apex New Medium" panose="02010600040501010103" pitchFamily="2" charset="77"/>
                </a:rPr>
                <a:t>SonarQube</a:t>
              </a:r>
              <a:endParaRPr lang="en-US" sz="1400" dirty="0">
                <a:solidFill>
                  <a:schemeClr val="bg1"/>
                </a:solidFill>
                <a:latin typeface="Apex New Medium" panose="02010600040501010103" pitchFamily="2" charset="77"/>
                <a:ea typeface="Apex New Medium" panose="02010600040501010103" pitchFamily="2" charset="77"/>
              </a:endParaRPr>
            </a:p>
          </p:txBody>
        </p:sp>
        <p:sp>
          <p:nvSpPr>
            <p:cNvPr id="49" name="Freeform: Shape 34">
              <a:extLst>
                <a:ext uri="{FF2B5EF4-FFF2-40B4-BE49-F238E27FC236}">
                  <a16:creationId xmlns:a16="http://schemas.microsoft.com/office/drawing/2014/main" id="{2831E1CB-6F94-E044-8919-DA831C6A14E1}"/>
                </a:ext>
              </a:extLst>
            </p:cNvPr>
            <p:cNvSpPr/>
            <p:nvPr/>
          </p:nvSpPr>
          <p:spPr>
            <a:xfrm>
              <a:off x="6917549" y="3331632"/>
              <a:ext cx="1482640"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60822" tIns="60822" rIns="60822" bIns="60822" numCol="1" spcCol="1270" anchor="ctr" anchorCtr="0">
              <a:noAutofit/>
            </a:bodyPr>
            <a:lstStyle/>
            <a:p>
              <a:pPr algn="ctr" defTabSz="622285">
                <a:lnSpc>
                  <a:spcPct val="90000"/>
                </a:lnSpc>
                <a:spcBef>
                  <a:spcPct val="0"/>
                </a:spcBef>
                <a:spcAft>
                  <a:spcPct val="35000"/>
                </a:spcAft>
                <a:defRPr/>
              </a:pPr>
              <a:r>
                <a:rPr lang="en-US" sz="1400" dirty="0">
                  <a:solidFill>
                    <a:schemeClr val="bg1"/>
                  </a:solidFill>
                  <a:latin typeface="Apex New Medium" panose="02010600040501010103" pitchFamily="2" charset="77"/>
                  <a:ea typeface="Apex New Medium" panose="02010600040501010103" pitchFamily="2" charset="77"/>
                </a:rPr>
                <a:t>Multiple, JUnit, </a:t>
              </a:r>
              <a:r>
                <a:rPr lang="en-US" sz="1400" dirty="0" err="1">
                  <a:solidFill>
                    <a:schemeClr val="bg1"/>
                  </a:solidFill>
                  <a:latin typeface="Apex New Medium" panose="02010600040501010103" pitchFamily="2" charset="77"/>
                  <a:ea typeface="Apex New Medium" panose="02010600040501010103" pitchFamily="2" charset="77"/>
                </a:rPr>
                <a:t>ZUnit</a:t>
              </a:r>
              <a:endParaRPr lang="en-US" sz="1400" dirty="0">
                <a:solidFill>
                  <a:schemeClr val="bg1"/>
                </a:solidFill>
                <a:latin typeface="Apex New Medium" panose="02010600040501010103" pitchFamily="2" charset="77"/>
                <a:ea typeface="Apex New Medium" panose="02010600040501010103" pitchFamily="2" charset="77"/>
              </a:endParaRPr>
            </a:p>
          </p:txBody>
        </p:sp>
        <p:sp>
          <p:nvSpPr>
            <p:cNvPr id="50" name="Freeform: Shape 35">
              <a:extLst>
                <a:ext uri="{FF2B5EF4-FFF2-40B4-BE49-F238E27FC236}">
                  <a16:creationId xmlns:a16="http://schemas.microsoft.com/office/drawing/2014/main" id="{537E892E-43DA-8E4F-91C8-8E0F7DF6AD02}"/>
                </a:ext>
              </a:extLst>
            </p:cNvPr>
            <p:cNvSpPr/>
            <p:nvPr/>
          </p:nvSpPr>
          <p:spPr>
            <a:xfrm>
              <a:off x="6916067" y="3599919"/>
              <a:ext cx="1482640"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0634" tIns="68442" rIns="7482" bIns="68442" numCol="1" spcCol="1270" anchor="ctr" anchorCtr="0">
              <a:noAutofit/>
            </a:bodyPr>
            <a:lstStyle/>
            <a:p>
              <a:pPr algn="ctr" defTabSz="711182">
                <a:lnSpc>
                  <a:spcPct val="90000"/>
                </a:lnSpc>
                <a:spcBef>
                  <a:spcPct val="0"/>
                </a:spcBef>
                <a:spcAft>
                  <a:spcPct val="35000"/>
                </a:spcAft>
                <a:defRPr/>
              </a:pPr>
              <a:r>
                <a:rPr lang="en-US" sz="1400" dirty="0">
                  <a:solidFill>
                    <a:schemeClr val="bg1"/>
                  </a:solidFill>
                  <a:latin typeface="Apex New Medium" panose="02010600040501010103" pitchFamily="2" charset="77"/>
                  <a:ea typeface="Apex New Medium" panose="02010600040501010103" pitchFamily="2" charset="77"/>
                </a:rPr>
                <a:t>Git</a:t>
              </a:r>
            </a:p>
          </p:txBody>
        </p:sp>
        <p:sp>
          <p:nvSpPr>
            <p:cNvPr id="51" name="Freeform: Shape 36">
              <a:extLst>
                <a:ext uri="{FF2B5EF4-FFF2-40B4-BE49-F238E27FC236}">
                  <a16:creationId xmlns:a16="http://schemas.microsoft.com/office/drawing/2014/main" id="{CAA5F648-487A-F944-8CA6-8FC0C3CD772C}"/>
                </a:ext>
              </a:extLst>
            </p:cNvPr>
            <p:cNvSpPr/>
            <p:nvPr/>
          </p:nvSpPr>
          <p:spPr>
            <a:xfrm>
              <a:off x="6916067" y="3871460"/>
              <a:ext cx="1482640"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100" dirty="0">
                  <a:solidFill>
                    <a:schemeClr val="bg1"/>
                  </a:solidFill>
                  <a:latin typeface="Apex New Medium" panose="02010600040501010103" pitchFamily="2" charset="77"/>
                  <a:ea typeface="Apex New Medium" panose="02010600040501010103" pitchFamily="2" charset="77"/>
                </a:rPr>
                <a:t> Maven, </a:t>
              </a:r>
              <a:r>
                <a:rPr lang="en-US" sz="1100" dirty="0" err="1">
                  <a:solidFill>
                    <a:schemeClr val="bg1"/>
                  </a:solidFill>
                  <a:latin typeface="Apex New Medium" panose="02010600040501010103" pitchFamily="2" charset="77"/>
                  <a:ea typeface="Apex New Medium" panose="02010600040501010103" pitchFamily="2" charset="77"/>
                </a:rPr>
                <a:t>Gradle</a:t>
              </a:r>
              <a:r>
                <a:rPr lang="en-US" sz="1100" dirty="0">
                  <a:solidFill>
                    <a:schemeClr val="bg1"/>
                  </a:solidFill>
                  <a:latin typeface="Apex New Medium" panose="02010600040501010103" pitchFamily="2" charset="77"/>
                  <a:ea typeface="Apex New Medium" panose="02010600040501010103" pitchFamily="2" charset="77"/>
                </a:rPr>
                <a:t>, Make, DBB</a:t>
              </a:r>
            </a:p>
          </p:txBody>
        </p:sp>
        <p:sp>
          <p:nvSpPr>
            <p:cNvPr id="52" name="Freeform: Shape 37">
              <a:extLst>
                <a:ext uri="{FF2B5EF4-FFF2-40B4-BE49-F238E27FC236}">
                  <a16:creationId xmlns:a16="http://schemas.microsoft.com/office/drawing/2014/main" id="{61595EAA-E851-364E-AD9A-C948C0B91169}"/>
                </a:ext>
              </a:extLst>
            </p:cNvPr>
            <p:cNvSpPr/>
            <p:nvPr/>
          </p:nvSpPr>
          <p:spPr>
            <a:xfrm>
              <a:off x="6916067" y="4143001"/>
              <a:ext cx="1482640"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solidFill>
              <a:schemeClr val="accent1"/>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050" dirty="0">
                  <a:solidFill>
                    <a:schemeClr val="bg1"/>
                  </a:solidFill>
                  <a:latin typeface="Apex New Medium" panose="02010600040501010103" pitchFamily="2" charset="77"/>
                  <a:ea typeface="Apex New Medium" panose="02010600040501010103" pitchFamily="2" charset="77"/>
                </a:rPr>
                <a:t>Eclipse (</a:t>
              </a:r>
              <a:r>
                <a:rPr lang="en-US" sz="1050" dirty="0" err="1">
                  <a:solidFill>
                    <a:schemeClr val="bg1"/>
                  </a:solidFill>
                  <a:latin typeface="Apex New Medium" panose="02010600040501010103" pitchFamily="2" charset="77"/>
                  <a:ea typeface="Apex New Medium" panose="02010600040501010103" pitchFamily="2" charset="77"/>
                </a:rPr>
                <a:t>IDz</a:t>
              </a:r>
              <a:r>
                <a:rPr lang="en-US" sz="1050" dirty="0">
                  <a:solidFill>
                    <a:schemeClr val="bg1"/>
                  </a:solidFill>
                  <a:latin typeface="Apex New Medium" panose="02010600040501010103" pitchFamily="2" charset="77"/>
                  <a:ea typeface="Apex New Medium" panose="02010600040501010103" pitchFamily="2" charset="77"/>
                </a:rPr>
                <a:t>) , Visual Studio…</a:t>
              </a:r>
            </a:p>
          </p:txBody>
        </p:sp>
      </p:grpSp>
    </p:spTree>
    <p:extLst>
      <p:ext uri="{BB962C8B-B14F-4D97-AF65-F5344CB8AC3E}">
        <p14:creationId xmlns:p14="http://schemas.microsoft.com/office/powerpoint/2010/main" val="2735219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C7ECF5E-4734-429B-8C5A-AC7D1A1D7283}"/>
              </a:ext>
            </a:extLst>
          </p:cNvPr>
          <p:cNvSpPr/>
          <p:nvPr/>
        </p:nvSpPr>
        <p:spPr>
          <a:xfrm>
            <a:off x="2" y="0"/>
            <a:ext cx="2921056" cy="5143500"/>
          </a:xfrm>
          <a:prstGeom prst="rect">
            <a:avLst/>
          </a:prstGeom>
          <a:solidFill>
            <a:srgbClr val="005ACD"/>
          </a:solidFill>
        </p:spPr>
        <p:txBody>
          <a:bodyPr wrap="square" lIns="0" tIns="0" rIns="0" bIns="0" rtlCol="0" anchor="ctr">
            <a:noAutofit/>
          </a:bodyPr>
          <a:lstStyle/>
          <a:p>
            <a:pPr algn="ctr" defTabSz="685783">
              <a:defRPr/>
            </a:pPr>
            <a:endParaRPr lang="en-US" sz="1200" dirty="0" err="1">
              <a:solidFill>
                <a:srgbClr val="005ACD"/>
              </a:solidFill>
              <a:latin typeface="Arial"/>
              <a:cs typeface="Arial"/>
            </a:endParaRPr>
          </a:p>
        </p:txBody>
      </p:sp>
      <p:grpSp>
        <p:nvGrpSpPr>
          <p:cNvPr id="39" name="Group 38">
            <a:extLst>
              <a:ext uri="{FF2B5EF4-FFF2-40B4-BE49-F238E27FC236}">
                <a16:creationId xmlns:a16="http://schemas.microsoft.com/office/drawing/2014/main" id="{97CC6D6E-548D-4260-B565-8B443B74A844}"/>
              </a:ext>
            </a:extLst>
          </p:cNvPr>
          <p:cNvGrpSpPr/>
          <p:nvPr/>
        </p:nvGrpSpPr>
        <p:grpSpPr>
          <a:xfrm>
            <a:off x="2382982" y="496735"/>
            <a:ext cx="6391563" cy="4302483"/>
            <a:chOff x="1477532" y="1520703"/>
            <a:chExt cx="5309192" cy="3058269"/>
          </a:xfrm>
        </p:grpSpPr>
        <p:sp>
          <p:nvSpPr>
            <p:cNvPr id="8" name="Rectangle 7"/>
            <p:cNvSpPr>
              <a:spLocks noChangeArrowheads="1"/>
            </p:cNvSpPr>
            <p:nvPr/>
          </p:nvSpPr>
          <p:spPr bwMode="auto">
            <a:xfrm>
              <a:off x="6186661" y="3429437"/>
              <a:ext cx="86338" cy="6199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51435" tIns="25718" rIns="51435" bIns="25718" numCol="1" anchor="ctr" anchorCtr="0" compatLnSpc="1">
              <a:prstTxWarp prst="textNoShape">
                <a:avLst/>
              </a:prstTxWarp>
              <a:spAutoFit/>
            </a:bodyPr>
            <a:lstStyle/>
            <a:p>
              <a:pPr defTabSz="514337">
                <a:defRPr/>
              </a:pPr>
              <a:br>
                <a:rPr lang="en-US" altLang="en-US" sz="2400" dirty="0">
                  <a:solidFill>
                    <a:srgbClr val="000000"/>
                  </a:solidFill>
                  <a:latin typeface="Arial" pitchFamily="34" charset="0"/>
                  <a:cs typeface="Arial" pitchFamily="34" charset="0"/>
                </a:rPr>
              </a:br>
              <a:endParaRPr lang="en-US" altLang="en-US" sz="2400" dirty="0">
                <a:solidFill>
                  <a:srgbClr val="000000"/>
                </a:solidFill>
                <a:latin typeface="Arial" pitchFamily="34" charset="0"/>
                <a:cs typeface="Arial" pitchFamily="34" charset="0"/>
              </a:endParaRPr>
            </a:p>
          </p:txBody>
        </p:sp>
        <p:grpSp>
          <p:nvGrpSpPr>
            <p:cNvPr id="28" name="Group 27">
              <a:extLst>
                <a:ext uri="{FF2B5EF4-FFF2-40B4-BE49-F238E27FC236}">
                  <a16:creationId xmlns:a16="http://schemas.microsoft.com/office/drawing/2014/main" id="{FA6D7FCF-ABB1-4DA2-B11B-69BA74DA58B5}"/>
                </a:ext>
              </a:extLst>
            </p:cNvPr>
            <p:cNvGrpSpPr/>
            <p:nvPr/>
          </p:nvGrpSpPr>
          <p:grpSpPr>
            <a:xfrm>
              <a:off x="3719881" y="1879135"/>
              <a:ext cx="3033183" cy="2699335"/>
              <a:chOff x="3719881" y="1879135"/>
              <a:chExt cx="3033183" cy="2699335"/>
            </a:xfrm>
            <a:solidFill>
              <a:schemeClr val="accent1"/>
            </a:solidFill>
          </p:grpSpPr>
          <p:sp>
            <p:nvSpPr>
              <p:cNvPr id="29" name="Freeform: Shape 28">
                <a:extLst>
                  <a:ext uri="{FF2B5EF4-FFF2-40B4-BE49-F238E27FC236}">
                    <a16:creationId xmlns:a16="http://schemas.microsoft.com/office/drawing/2014/main" id="{18A20B2D-5474-46AF-84BA-259B82BDD954}"/>
                  </a:ext>
                </a:extLst>
              </p:cNvPr>
              <p:cNvSpPr/>
              <p:nvPr/>
            </p:nvSpPr>
            <p:spPr>
              <a:xfrm>
                <a:off x="3719881" y="1879135"/>
                <a:ext cx="30317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76062" tIns="76062" rIns="76062" bIns="76062" numCol="1" spcCol="1270" anchor="ctr" anchorCtr="0">
                <a:noAutofit/>
              </a:bodyPr>
              <a:lstStyle/>
              <a:p>
                <a:pPr algn="ctr" defTabSz="800080">
                  <a:lnSpc>
                    <a:spcPct val="90000"/>
                  </a:lnSpc>
                  <a:spcBef>
                    <a:spcPct val="0"/>
                  </a:spcBef>
                  <a:spcAft>
                    <a:spcPct val="35000"/>
                  </a:spcAft>
                  <a:defRPr/>
                </a:pPr>
                <a:r>
                  <a:rPr lang="en-US" sz="1400" b="1" dirty="0">
                    <a:solidFill>
                      <a:schemeClr val="bg1"/>
                    </a:solidFill>
                    <a:latin typeface="Apex New Medium" panose="02010600040501010103" pitchFamily="2" charset="77"/>
                    <a:ea typeface="Apex New Medium" panose="02010600040501010103" pitchFamily="2" charset="77"/>
                  </a:rPr>
                  <a:t>Jenkins</a:t>
                </a:r>
              </a:p>
            </p:txBody>
          </p:sp>
          <p:sp>
            <p:nvSpPr>
              <p:cNvPr id="30" name="Freeform: Shape 29">
                <a:extLst>
                  <a:ext uri="{FF2B5EF4-FFF2-40B4-BE49-F238E27FC236}">
                    <a16:creationId xmlns:a16="http://schemas.microsoft.com/office/drawing/2014/main" id="{E03885F6-375E-484F-AE00-D3984F598782}"/>
                  </a:ext>
                </a:extLst>
              </p:cNvPr>
              <p:cNvSpPr/>
              <p:nvPr/>
            </p:nvSpPr>
            <p:spPr>
              <a:xfrm>
                <a:off x="3719881" y="2150676"/>
                <a:ext cx="30317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400" b="1" dirty="0">
                    <a:solidFill>
                      <a:schemeClr val="bg1"/>
                    </a:solidFill>
                    <a:latin typeface="Apex New Medium" panose="02010600040501010103" pitchFamily="2" charset="77"/>
                    <a:ea typeface="Apex New Medium" panose="02010600040501010103" pitchFamily="2" charset="77"/>
                  </a:rPr>
                  <a:t>UCR </a:t>
                </a:r>
              </a:p>
            </p:txBody>
          </p:sp>
          <p:sp>
            <p:nvSpPr>
              <p:cNvPr id="31" name="Freeform: Shape 30">
                <a:extLst>
                  <a:ext uri="{FF2B5EF4-FFF2-40B4-BE49-F238E27FC236}">
                    <a16:creationId xmlns:a16="http://schemas.microsoft.com/office/drawing/2014/main" id="{A148C931-FDC7-45FB-B4D3-BBA47A11AB7F}"/>
                  </a:ext>
                </a:extLst>
              </p:cNvPr>
              <p:cNvSpPr/>
              <p:nvPr/>
            </p:nvSpPr>
            <p:spPr>
              <a:xfrm>
                <a:off x="3719881" y="2422217"/>
                <a:ext cx="30317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400" b="1" dirty="0">
                    <a:solidFill>
                      <a:schemeClr val="bg1"/>
                    </a:solidFill>
                    <a:latin typeface="Apex New Medium" panose="02010600040501010103" pitchFamily="2" charset="77"/>
                    <a:ea typeface="Apex New Medium" panose="02010600040501010103" pitchFamily="2" charset="77"/>
                  </a:rPr>
                  <a:t>Jenkins or UCD or </a:t>
                </a:r>
                <a:r>
                  <a:rPr lang="en-US" sz="1400" b="1" dirty="0" err="1">
                    <a:solidFill>
                      <a:schemeClr val="bg1"/>
                    </a:solidFill>
                    <a:latin typeface="Apex New Medium" panose="02010600040501010103" pitchFamily="2" charset="77"/>
                    <a:ea typeface="Apex New Medium" panose="02010600040501010103" pitchFamily="2" charset="77"/>
                  </a:rPr>
                  <a:t>Ansible</a:t>
                </a:r>
                <a:endParaRPr lang="en-US" sz="1400" b="1" dirty="0">
                  <a:solidFill>
                    <a:schemeClr val="bg1"/>
                  </a:solidFill>
                  <a:latin typeface="Apex New Medium" panose="02010600040501010103" pitchFamily="2" charset="77"/>
                  <a:ea typeface="Apex New Medium" panose="02010600040501010103" pitchFamily="2" charset="77"/>
                </a:endParaRPr>
              </a:p>
            </p:txBody>
          </p:sp>
          <p:sp>
            <p:nvSpPr>
              <p:cNvPr id="32" name="Freeform: Shape 31">
                <a:extLst>
                  <a:ext uri="{FF2B5EF4-FFF2-40B4-BE49-F238E27FC236}">
                    <a16:creationId xmlns:a16="http://schemas.microsoft.com/office/drawing/2014/main" id="{38CCF4E9-6F10-47AE-A0F6-7A1C403282F6}"/>
                  </a:ext>
                </a:extLst>
              </p:cNvPr>
              <p:cNvSpPr/>
              <p:nvPr/>
            </p:nvSpPr>
            <p:spPr>
              <a:xfrm>
                <a:off x="3719881" y="2693758"/>
                <a:ext cx="30317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60822" tIns="60822" rIns="60822" bIns="60822" numCol="1" spcCol="1270" anchor="ctr" anchorCtr="0">
                <a:noAutofit/>
              </a:bodyPr>
              <a:lstStyle/>
              <a:p>
                <a:pPr algn="ctr" defTabSz="622285">
                  <a:lnSpc>
                    <a:spcPct val="90000"/>
                  </a:lnSpc>
                  <a:spcBef>
                    <a:spcPct val="0"/>
                  </a:spcBef>
                  <a:spcAft>
                    <a:spcPct val="35000"/>
                  </a:spcAft>
                  <a:defRPr/>
                </a:pPr>
                <a:r>
                  <a:rPr lang="en-US" sz="1400" b="1" dirty="0" err="1">
                    <a:solidFill>
                      <a:schemeClr val="bg1"/>
                    </a:solidFill>
                    <a:latin typeface="Apex New Medium" panose="02010600040501010103" pitchFamily="2" charset="77"/>
                    <a:ea typeface="Apex New Medium" panose="02010600040501010103" pitchFamily="2" charset="77"/>
                  </a:rPr>
                  <a:t>Artifactory</a:t>
                </a:r>
                <a:r>
                  <a:rPr lang="en-US" sz="1400" b="1" dirty="0">
                    <a:solidFill>
                      <a:schemeClr val="bg1"/>
                    </a:solidFill>
                    <a:latin typeface="Apex New Medium" panose="02010600040501010103" pitchFamily="2" charset="77"/>
                    <a:ea typeface="Apex New Medium" panose="02010600040501010103" pitchFamily="2" charset="77"/>
                  </a:rPr>
                  <a:t> or Nexus</a:t>
                </a:r>
              </a:p>
            </p:txBody>
          </p:sp>
          <p:sp>
            <p:nvSpPr>
              <p:cNvPr id="33" name="Freeform: Shape 32">
                <a:extLst>
                  <a:ext uri="{FF2B5EF4-FFF2-40B4-BE49-F238E27FC236}">
                    <a16:creationId xmlns:a16="http://schemas.microsoft.com/office/drawing/2014/main" id="{1F23A8F5-F046-41AB-A595-8C42DD9CBBA1}"/>
                  </a:ext>
                </a:extLst>
              </p:cNvPr>
              <p:cNvSpPr/>
              <p:nvPr/>
            </p:nvSpPr>
            <p:spPr>
              <a:xfrm>
                <a:off x="3719881" y="2965300"/>
                <a:ext cx="30317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400" b="1" dirty="0">
                    <a:solidFill>
                      <a:schemeClr val="bg1"/>
                    </a:solidFill>
                    <a:latin typeface="Apex New Medium" panose="02010600040501010103" pitchFamily="2" charset="77"/>
                    <a:ea typeface="Apex New Medium" panose="02010600040501010103" pitchFamily="2" charset="77"/>
                  </a:rPr>
                  <a:t>Issues or Jira</a:t>
                </a:r>
              </a:p>
            </p:txBody>
          </p:sp>
          <p:sp>
            <p:nvSpPr>
              <p:cNvPr id="34" name="Freeform: Shape 33">
                <a:extLst>
                  <a:ext uri="{FF2B5EF4-FFF2-40B4-BE49-F238E27FC236}">
                    <a16:creationId xmlns:a16="http://schemas.microsoft.com/office/drawing/2014/main" id="{22E03D6C-F4F5-4C15-A42B-EA1FD7214F97}"/>
                  </a:ext>
                </a:extLst>
              </p:cNvPr>
              <p:cNvSpPr/>
              <p:nvPr/>
            </p:nvSpPr>
            <p:spPr>
              <a:xfrm>
                <a:off x="3719881" y="3240651"/>
                <a:ext cx="30317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400" b="1" dirty="0" err="1">
                    <a:solidFill>
                      <a:schemeClr val="bg1"/>
                    </a:solidFill>
                    <a:latin typeface="Apex New Medium" panose="02010600040501010103" pitchFamily="2" charset="77"/>
                    <a:ea typeface="Apex New Medium" panose="02010600040501010103" pitchFamily="2" charset="77"/>
                  </a:rPr>
                  <a:t>SonarQube</a:t>
                </a:r>
                <a:endParaRPr lang="en-US" sz="1400" b="1" dirty="0">
                  <a:solidFill>
                    <a:schemeClr val="bg1"/>
                  </a:solidFill>
                  <a:latin typeface="Apex New Medium" panose="02010600040501010103" pitchFamily="2" charset="77"/>
                  <a:ea typeface="Apex New Medium" panose="02010600040501010103" pitchFamily="2" charset="77"/>
                </a:endParaRPr>
              </a:p>
            </p:txBody>
          </p:sp>
          <p:sp>
            <p:nvSpPr>
              <p:cNvPr id="35" name="Freeform: Shape 34">
                <a:extLst>
                  <a:ext uri="{FF2B5EF4-FFF2-40B4-BE49-F238E27FC236}">
                    <a16:creationId xmlns:a16="http://schemas.microsoft.com/office/drawing/2014/main" id="{669A1AF2-E302-4B81-BD99-9FAAA1767861}"/>
                  </a:ext>
                </a:extLst>
              </p:cNvPr>
              <p:cNvSpPr/>
              <p:nvPr/>
            </p:nvSpPr>
            <p:spPr>
              <a:xfrm>
                <a:off x="3721363" y="3511637"/>
                <a:ext cx="30317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60822" tIns="60822" rIns="60822" bIns="60822" numCol="1" spcCol="1270" anchor="ctr" anchorCtr="0">
                <a:noAutofit/>
              </a:bodyPr>
              <a:lstStyle/>
              <a:p>
                <a:pPr algn="ctr" defTabSz="622285">
                  <a:lnSpc>
                    <a:spcPct val="90000"/>
                  </a:lnSpc>
                  <a:spcBef>
                    <a:spcPct val="0"/>
                  </a:spcBef>
                  <a:spcAft>
                    <a:spcPct val="35000"/>
                  </a:spcAft>
                  <a:defRPr/>
                </a:pPr>
                <a:r>
                  <a:rPr lang="en-US" sz="1400" b="1" dirty="0">
                    <a:solidFill>
                      <a:schemeClr val="bg1"/>
                    </a:solidFill>
                    <a:latin typeface="Apex New Medium" panose="02010600040501010103" pitchFamily="2" charset="77"/>
                    <a:ea typeface="Apex New Medium" panose="02010600040501010103" pitchFamily="2" charset="77"/>
                  </a:rPr>
                  <a:t>Multiple, JUnit, </a:t>
                </a:r>
                <a:r>
                  <a:rPr lang="en-US" sz="1400" b="1" dirty="0" err="1">
                    <a:solidFill>
                      <a:schemeClr val="bg1"/>
                    </a:solidFill>
                    <a:latin typeface="Apex New Medium" panose="02010600040501010103" pitchFamily="2" charset="77"/>
                    <a:ea typeface="Apex New Medium" panose="02010600040501010103" pitchFamily="2" charset="77"/>
                  </a:rPr>
                  <a:t>ZUnit</a:t>
                </a:r>
                <a:endParaRPr lang="en-US" sz="1400" b="1" dirty="0">
                  <a:solidFill>
                    <a:schemeClr val="bg1"/>
                  </a:solidFill>
                  <a:latin typeface="Apex New Medium" panose="02010600040501010103" pitchFamily="2" charset="77"/>
                  <a:ea typeface="Apex New Medium" panose="02010600040501010103" pitchFamily="2" charset="77"/>
                </a:endParaRPr>
              </a:p>
            </p:txBody>
          </p:sp>
          <p:sp>
            <p:nvSpPr>
              <p:cNvPr id="36" name="Freeform: Shape 35">
                <a:extLst>
                  <a:ext uri="{FF2B5EF4-FFF2-40B4-BE49-F238E27FC236}">
                    <a16:creationId xmlns:a16="http://schemas.microsoft.com/office/drawing/2014/main" id="{1D573804-4726-4C0F-B82F-BD885A54F336}"/>
                  </a:ext>
                </a:extLst>
              </p:cNvPr>
              <p:cNvSpPr/>
              <p:nvPr/>
            </p:nvSpPr>
            <p:spPr>
              <a:xfrm>
                <a:off x="3719881" y="3779924"/>
                <a:ext cx="30317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80634" tIns="68442" rIns="7482" bIns="68442" numCol="1" spcCol="1270" anchor="ctr" anchorCtr="0">
                <a:noAutofit/>
              </a:bodyPr>
              <a:lstStyle/>
              <a:p>
                <a:pPr algn="ctr" defTabSz="711182">
                  <a:lnSpc>
                    <a:spcPct val="90000"/>
                  </a:lnSpc>
                  <a:spcBef>
                    <a:spcPct val="0"/>
                  </a:spcBef>
                  <a:spcAft>
                    <a:spcPct val="35000"/>
                  </a:spcAft>
                  <a:defRPr/>
                </a:pPr>
                <a:r>
                  <a:rPr lang="en-US" sz="1400" b="1" dirty="0">
                    <a:solidFill>
                      <a:schemeClr val="bg1"/>
                    </a:solidFill>
                    <a:latin typeface="Apex New Medium" panose="02010600040501010103" pitchFamily="2" charset="77"/>
                    <a:ea typeface="Apex New Medium" panose="02010600040501010103" pitchFamily="2" charset="77"/>
                  </a:rPr>
                  <a:t>Git</a:t>
                </a:r>
              </a:p>
            </p:txBody>
          </p:sp>
          <p:sp>
            <p:nvSpPr>
              <p:cNvPr id="37" name="Freeform: Shape 36">
                <a:extLst>
                  <a:ext uri="{FF2B5EF4-FFF2-40B4-BE49-F238E27FC236}">
                    <a16:creationId xmlns:a16="http://schemas.microsoft.com/office/drawing/2014/main" id="{18B4D2AB-9FB2-4AD4-B6B0-9521A95359B8}"/>
                  </a:ext>
                </a:extLst>
              </p:cNvPr>
              <p:cNvSpPr/>
              <p:nvPr/>
            </p:nvSpPr>
            <p:spPr>
              <a:xfrm>
                <a:off x="3719881" y="4051465"/>
                <a:ext cx="30317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400" b="1" dirty="0">
                    <a:solidFill>
                      <a:schemeClr val="bg1"/>
                    </a:solidFill>
                    <a:latin typeface="Apex New Medium" panose="02010600040501010103" pitchFamily="2" charset="77"/>
                    <a:ea typeface="Apex New Medium" panose="02010600040501010103" pitchFamily="2" charset="77"/>
                  </a:rPr>
                  <a:t> Maven, </a:t>
                </a:r>
                <a:r>
                  <a:rPr lang="en-US" sz="1400" b="1" dirty="0" err="1">
                    <a:solidFill>
                      <a:schemeClr val="bg1"/>
                    </a:solidFill>
                    <a:latin typeface="Apex New Medium" panose="02010600040501010103" pitchFamily="2" charset="77"/>
                    <a:ea typeface="Apex New Medium" panose="02010600040501010103" pitchFamily="2" charset="77"/>
                  </a:rPr>
                  <a:t>Gradle</a:t>
                </a:r>
                <a:r>
                  <a:rPr lang="en-US" sz="1400" b="1" dirty="0">
                    <a:solidFill>
                      <a:schemeClr val="bg1"/>
                    </a:solidFill>
                    <a:latin typeface="Apex New Medium" panose="02010600040501010103" pitchFamily="2" charset="77"/>
                    <a:ea typeface="Apex New Medium" panose="02010600040501010103" pitchFamily="2" charset="77"/>
                  </a:rPr>
                  <a:t>, Make, DBB</a:t>
                </a:r>
              </a:p>
            </p:txBody>
          </p:sp>
          <p:sp>
            <p:nvSpPr>
              <p:cNvPr id="38" name="Freeform: Shape 37">
                <a:extLst>
                  <a:ext uri="{FF2B5EF4-FFF2-40B4-BE49-F238E27FC236}">
                    <a16:creationId xmlns:a16="http://schemas.microsoft.com/office/drawing/2014/main" id="{0054D4F5-A6B1-4459-A827-2A6827A50B05}"/>
                  </a:ext>
                </a:extLst>
              </p:cNvPr>
              <p:cNvSpPr/>
              <p:nvPr/>
            </p:nvSpPr>
            <p:spPr>
              <a:xfrm>
                <a:off x="3719881" y="4323006"/>
                <a:ext cx="3031701" cy="255464"/>
              </a:xfrm>
              <a:custGeom>
                <a:avLst/>
                <a:gdLst>
                  <a:gd name="connsiteX0" fmla="*/ 0 w 3031701"/>
                  <a:gd name="connsiteY0" fmla="*/ 25546 h 255464"/>
                  <a:gd name="connsiteX1" fmla="*/ 25546 w 3031701"/>
                  <a:gd name="connsiteY1" fmla="*/ 0 h 255464"/>
                  <a:gd name="connsiteX2" fmla="*/ 3006155 w 3031701"/>
                  <a:gd name="connsiteY2" fmla="*/ 0 h 255464"/>
                  <a:gd name="connsiteX3" fmla="*/ 3031701 w 3031701"/>
                  <a:gd name="connsiteY3" fmla="*/ 25546 h 255464"/>
                  <a:gd name="connsiteX4" fmla="*/ 3031701 w 3031701"/>
                  <a:gd name="connsiteY4" fmla="*/ 229918 h 255464"/>
                  <a:gd name="connsiteX5" fmla="*/ 3006155 w 3031701"/>
                  <a:gd name="connsiteY5" fmla="*/ 255464 h 255464"/>
                  <a:gd name="connsiteX6" fmla="*/ 25546 w 3031701"/>
                  <a:gd name="connsiteY6" fmla="*/ 255464 h 255464"/>
                  <a:gd name="connsiteX7" fmla="*/ 0 w 3031701"/>
                  <a:gd name="connsiteY7" fmla="*/ 229918 h 255464"/>
                  <a:gd name="connsiteX8" fmla="*/ 0 w 3031701"/>
                  <a:gd name="connsiteY8" fmla="*/ 25546 h 25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1701" h="255464">
                    <a:moveTo>
                      <a:pt x="0" y="25546"/>
                    </a:moveTo>
                    <a:cubicBezTo>
                      <a:pt x="0" y="11437"/>
                      <a:pt x="11437" y="0"/>
                      <a:pt x="25546" y="0"/>
                    </a:cubicBezTo>
                    <a:lnTo>
                      <a:pt x="3006155" y="0"/>
                    </a:lnTo>
                    <a:cubicBezTo>
                      <a:pt x="3020264" y="0"/>
                      <a:pt x="3031701" y="11437"/>
                      <a:pt x="3031701" y="25546"/>
                    </a:cubicBezTo>
                    <a:lnTo>
                      <a:pt x="3031701" y="229918"/>
                    </a:lnTo>
                    <a:cubicBezTo>
                      <a:pt x="3031701" y="244027"/>
                      <a:pt x="3020264" y="255464"/>
                      <a:pt x="3006155" y="255464"/>
                    </a:cubicBezTo>
                    <a:lnTo>
                      <a:pt x="25546" y="255464"/>
                    </a:lnTo>
                    <a:cubicBezTo>
                      <a:pt x="11437" y="255464"/>
                      <a:pt x="0" y="244027"/>
                      <a:pt x="0" y="229918"/>
                    </a:cubicBezTo>
                    <a:lnTo>
                      <a:pt x="0" y="25546"/>
                    </a:lnTo>
                    <a:close/>
                  </a:path>
                </a:pathLst>
              </a:custGeom>
              <a:grp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spcFirstLastPara="0" vert="horz" wrap="square" lIns="53202" tIns="53202" rIns="53202" bIns="53202" numCol="1" spcCol="1270" anchor="ctr" anchorCtr="0">
                <a:noAutofit/>
              </a:bodyPr>
              <a:lstStyle/>
              <a:p>
                <a:pPr algn="ctr" defTabSz="533387">
                  <a:lnSpc>
                    <a:spcPct val="90000"/>
                  </a:lnSpc>
                  <a:spcBef>
                    <a:spcPct val="0"/>
                  </a:spcBef>
                  <a:spcAft>
                    <a:spcPct val="35000"/>
                  </a:spcAft>
                  <a:defRPr/>
                </a:pPr>
                <a:r>
                  <a:rPr lang="en-US" sz="1400" b="1" dirty="0">
                    <a:solidFill>
                      <a:schemeClr val="bg1"/>
                    </a:solidFill>
                    <a:latin typeface="Apex New Medium" panose="02010600040501010103" pitchFamily="2" charset="77"/>
                    <a:ea typeface="Apex New Medium" panose="02010600040501010103" pitchFamily="2" charset="77"/>
                  </a:rPr>
                  <a:t>Eclipse (including </a:t>
                </a:r>
                <a:r>
                  <a:rPr lang="en-US" sz="1400" b="1" dirty="0" err="1">
                    <a:solidFill>
                      <a:schemeClr val="bg1"/>
                    </a:solidFill>
                    <a:latin typeface="Apex New Medium" panose="02010600040501010103" pitchFamily="2" charset="77"/>
                    <a:ea typeface="Apex New Medium" panose="02010600040501010103" pitchFamily="2" charset="77"/>
                  </a:rPr>
                  <a:t>IDz</a:t>
                </a:r>
                <a:r>
                  <a:rPr lang="en-US" sz="1400" b="1" dirty="0">
                    <a:solidFill>
                      <a:schemeClr val="bg1"/>
                    </a:solidFill>
                    <a:latin typeface="Apex New Medium" panose="02010600040501010103" pitchFamily="2" charset="77"/>
                    <a:ea typeface="Apex New Medium" panose="02010600040501010103" pitchFamily="2" charset="77"/>
                  </a:rPr>
                  <a:t>) , Visual Studio, </a:t>
                </a:r>
                <a:r>
                  <a:rPr lang="mr-IN" sz="1400" b="1" dirty="0">
                    <a:solidFill>
                      <a:schemeClr val="bg1"/>
                    </a:solidFill>
                    <a:latin typeface="Apex New Medium" panose="02010600040501010103" pitchFamily="2" charset="77"/>
                    <a:ea typeface="Apex New Medium" panose="02010600040501010103" pitchFamily="2" charset="77"/>
                  </a:rPr>
                  <a:t>…</a:t>
                </a:r>
                <a:endParaRPr lang="en-US" sz="1400" b="1" dirty="0">
                  <a:solidFill>
                    <a:schemeClr val="bg1"/>
                  </a:solidFill>
                  <a:latin typeface="Apex New Medium" panose="02010600040501010103" pitchFamily="2" charset="77"/>
                  <a:ea typeface="Apex New Medium" panose="02010600040501010103" pitchFamily="2" charset="77"/>
                </a:endParaRPr>
              </a:p>
            </p:txBody>
          </p:sp>
        </p:grpSp>
        <p:sp>
          <p:nvSpPr>
            <p:cNvPr id="7" name="Rectangle 6">
              <a:extLst>
                <a:ext uri="{FF2B5EF4-FFF2-40B4-BE49-F238E27FC236}">
                  <a16:creationId xmlns:a16="http://schemas.microsoft.com/office/drawing/2014/main" id="{B53C6A33-EE3E-4F3D-94CC-1AFFB0EE9AB4}"/>
                </a:ext>
              </a:extLst>
            </p:cNvPr>
            <p:cNvSpPr/>
            <p:nvPr/>
          </p:nvSpPr>
          <p:spPr>
            <a:xfrm>
              <a:off x="1477532" y="1878634"/>
              <a:ext cx="2508439" cy="2700338"/>
            </a:xfrm>
            <a:prstGeom prst="rect">
              <a:avLst/>
            </a:prstGeom>
            <a:ln>
              <a:noFill/>
            </a:ln>
          </p:spPr>
        </p:sp>
        <p:sp>
          <p:nvSpPr>
            <p:cNvPr id="11" name="Freeform: Shape 10">
              <a:extLst>
                <a:ext uri="{FF2B5EF4-FFF2-40B4-BE49-F238E27FC236}">
                  <a16:creationId xmlns:a16="http://schemas.microsoft.com/office/drawing/2014/main" id="{47488071-0B1C-4933-86C3-B064537E637B}"/>
                </a:ext>
              </a:extLst>
            </p:cNvPr>
            <p:cNvSpPr/>
            <p:nvPr/>
          </p:nvSpPr>
          <p:spPr>
            <a:xfrm>
              <a:off x="1993599" y="1880224"/>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200" dirty="0">
                  <a:solidFill>
                    <a:srgbClr val="FFFFFF"/>
                  </a:solidFill>
                  <a:latin typeface="IBM Plex Sans"/>
                </a:rPr>
                <a:t>Pipeline Coordination</a:t>
              </a:r>
            </a:p>
          </p:txBody>
        </p:sp>
        <p:sp>
          <p:nvSpPr>
            <p:cNvPr id="12" name="Freeform: Shape 11">
              <a:extLst>
                <a:ext uri="{FF2B5EF4-FFF2-40B4-BE49-F238E27FC236}">
                  <a16:creationId xmlns:a16="http://schemas.microsoft.com/office/drawing/2014/main" id="{B9A938E1-5B37-41AA-A66B-09DFD3666BA1}"/>
                </a:ext>
              </a:extLst>
            </p:cNvPr>
            <p:cNvSpPr/>
            <p:nvPr/>
          </p:nvSpPr>
          <p:spPr>
            <a:xfrm>
              <a:off x="1993599" y="2151230"/>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200" dirty="0">
                  <a:solidFill>
                    <a:srgbClr val="FFFFFF"/>
                  </a:solidFill>
                  <a:latin typeface="IBM Plex Sans"/>
                </a:rPr>
                <a:t>Release </a:t>
              </a:r>
              <a:r>
                <a:rPr lang="en-US" sz="1200" dirty="0" err="1">
                  <a:solidFill>
                    <a:srgbClr val="FFFFFF"/>
                  </a:solidFill>
                  <a:latin typeface="IBM Plex Sans"/>
                </a:rPr>
                <a:t>Mgmt</a:t>
              </a:r>
              <a:endParaRPr lang="en-US" sz="1200" dirty="0">
                <a:solidFill>
                  <a:srgbClr val="FFFFFF"/>
                </a:solidFill>
                <a:latin typeface="IBM Plex Sans"/>
              </a:endParaRPr>
            </a:p>
          </p:txBody>
        </p:sp>
        <p:sp>
          <p:nvSpPr>
            <p:cNvPr id="14" name="Freeform: Shape 13">
              <a:extLst>
                <a:ext uri="{FF2B5EF4-FFF2-40B4-BE49-F238E27FC236}">
                  <a16:creationId xmlns:a16="http://schemas.microsoft.com/office/drawing/2014/main" id="{B436D538-0D00-47CF-857F-C185D36674C8}"/>
                </a:ext>
              </a:extLst>
            </p:cNvPr>
            <p:cNvSpPr/>
            <p:nvPr/>
          </p:nvSpPr>
          <p:spPr>
            <a:xfrm>
              <a:off x="1993599" y="2422236"/>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200" dirty="0">
                  <a:solidFill>
                    <a:srgbClr val="FFFFFF"/>
                  </a:solidFill>
                  <a:latin typeface="IBM Plex Sans"/>
                </a:rPr>
                <a:t>Deployment </a:t>
              </a:r>
              <a:r>
                <a:rPr lang="en-US" sz="1200" dirty="0" err="1">
                  <a:solidFill>
                    <a:srgbClr val="FFFFFF"/>
                  </a:solidFill>
                  <a:latin typeface="IBM Plex Sans"/>
                </a:rPr>
                <a:t>Mgmt</a:t>
              </a:r>
              <a:endParaRPr lang="en-US" sz="1200" dirty="0">
                <a:solidFill>
                  <a:srgbClr val="FFFFFF"/>
                </a:solidFill>
                <a:latin typeface="IBM Plex Sans"/>
              </a:endParaRPr>
            </a:p>
          </p:txBody>
        </p:sp>
        <p:sp>
          <p:nvSpPr>
            <p:cNvPr id="17" name="Freeform: Shape 16">
              <a:extLst>
                <a:ext uri="{FF2B5EF4-FFF2-40B4-BE49-F238E27FC236}">
                  <a16:creationId xmlns:a16="http://schemas.microsoft.com/office/drawing/2014/main" id="{947E2C69-DAC1-4FF1-9134-AEC36AC5E1A5}"/>
                </a:ext>
              </a:extLst>
            </p:cNvPr>
            <p:cNvSpPr/>
            <p:nvPr/>
          </p:nvSpPr>
          <p:spPr>
            <a:xfrm>
              <a:off x="1993599" y="2693243"/>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200" dirty="0">
                  <a:solidFill>
                    <a:srgbClr val="FFFFFF"/>
                  </a:solidFill>
                  <a:latin typeface="IBM Plex Sans"/>
                </a:rPr>
                <a:t>Artifact Repo</a:t>
              </a:r>
            </a:p>
          </p:txBody>
        </p:sp>
        <p:sp>
          <p:nvSpPr>
            <p:cNvPr id="18" name="Freeform: Shape 17">
              <a:extLst>
                <a:ext uri="{FF2B5EF4-FFF2-40B4-BE49-F238E27FC236}">
                  <a16:creationId xmlns:a16="http://schemas.microsoft.com/office/drawing/2014/main" id="{2104CBA4-D5EA-4D4F-89E5-44956F2BA34E}"/>
                </a:ext>
              </a:extLst>
            </p:cNvPr>
            <p:cNvSpPr/>
            <p:nvPr/>
          </p:nvSpPr>
          <p:spPr>
            <a:xfrm>
              <a:off x="1993599" y="2964249"/>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200" dirty="0">
                  <a:solidFill>
                    <a:srgbClr val="FFFFFF"/>
                  </a:solidFill>
                  <a:latin typeface="IBM Plex Sans"/>
                </a:rPr>
                <a:t>Requirements/Tasks</a:t>
              </a:r>
            </a:p>
          </p:txBody>
        </p:sp>
        <p:sp>
          <p:nvSpPr>
            <p:cNvPr id="19" name="Freeform: Shape 18">
              <a:extLst>
                <a:ext uri="{FF2B5EF4-FFF2-40B4-BE49-F238E27FC236}">
                  <a16:creationId xmlns:a16="http://schemas.microsoft.com/office/drawing/2014/main" id="{F778B34B-8456-4C2F-B880-EF60AF0E298A}"/>
                </a:ext>
              </a:extLst>
            </p:cNvPr>
            <p:cNvSpPr/>
            <p:nvPr/>
          </p:nvSpPr>
          <p:spPr>
            <a:xfrm>
              <a:off x="1993599" y="3235255"/>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200" dirty="0">
                  <a:solidFill>
                    <a:srgbClr val="FFFFFF"/>
                  </a:solidFill>
                  <a:latin typeface="IBM Plex Sans"/>
                </a:rPr>
                <a:t>Quality Control</a:t>
              </a:r>
            </a:p>
          </p:txBody>
        </p:sp>
        <p:sp>
          <p:nvSpPr>
            <p:cNvPr id="20" name="Freeform: Shape 19">
              <a:extLst>
                <a:ext uri="{FF2B5EF4-FFF2-40B4-BE49-F238E27FC236}">
                  <a16:creationId xmlns:a16="http://schemas.microsoft.com/office/drawing/2014/main" id="{8584C218-116C-4AAE-B309-9320646CCFA5}"/>
                </a:ext>
              </a:extLst>
            </p:cNvPr>
            <p:cNvSpPr/>
            <p:nvPr/>
          </p:nvSpPr>
          <p:spPr>
            <a:xfrm>
              <a:off x="1993599" y="3506261"/>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200" dirty="0">
                  <a:solidFill>
                    <a:srgbClr val="FFFFFF"/>
                  </a:solidFill>
                  <a:latin typeface="IBM Plex Sans"/>
                </a:rPr>
                <a:t>Testing</a:t>
              </a:r>
            </a:p>
          </p:txBody>
        </p:sp>
        <p:sp>
          <p:nvSpPr>
            <p:cNvPr id="21" name="Freeform: Shape 20">
              <a:extLst>
                <a:ext uri="{FF2B5EF4-FFF2-40B4-BE49-F238E27FC236}">
                  <a16:creationId xmlns:a16="http://schemas.microsoft.com/office/drawing/2014/main" id="{0A357158-7322-4A13-BB8B-B66842D5E1C2}"/>
                </a:ext>
              </a:extLst>
            </p:cNvPr>
            <p:cNvSpPr/>
            <p:nvPr/>
          </p:nvSpPr>
          <p:spPr>
            <a:xfrm>
              <a:off x="1993599" y="3777267"/>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200" dirty="0">
                  <a:solidFill>
                    <a:srgbClr val="FFFFFF"/>
                  </a:solidFill>
                  <a:latin typeface="IBM Plex Sans"/>
                </a:rPr>
                <a:t>Source Control</a:t>
              </a:r>
            </a:p>
          </p:txBody>
        </p:sp>
        <p:sp>
          <p:nvSpPr>
            <p:cNvPr id="22" name="Freeform: Shape 21">
              <a:extLst>
                <a:ext uri="{FF2B5EF4-FFF2-40B4-BE49-F238E27FC236}">
                  <a16:creationId xmlns:a16="http://schemas.microsoft.com/office/drawing/2014/main" id="{CEB6F547-6438-4288-B499-2677E4EE241E}"/>
                </a:ext>
              </a:extLst>
            </p:cNvPr>
            <p:cNvSpPr/>
            <p:nvPr/>
          </p:nvSpPr>
          <p:spPr>
            <a:xfrm>
              <a:off x="1993599" y="4048274"/>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200" dirty="0">
                  <a:solidFill>
                    <a:srgbClr val="FFFFFF"/>
                  </a:solidFill>
                  <a:latin typeface="IBM Plex Sans"/>
                </a:rPr>
                <a:t>Build </a:t>
              </a:r>
            </a:p>
          </p:txBody>
        </p:sp>
        <p:sp>
          <p:nvSpPr>
            <p:cNvPr id="23" name="Freeform: Shape 22">
              <a:extLst>
                <a:ext uri="{FF2B5EF4-FFF2-40B4-BE49-F238E27FC236}">
                  <a16:creationId xmlns:a16="http://schemas.microsoft.com/office/drawing/2014/main" id="{E9B66A3D-C925-44FF-ACA0-9B27D6902535}"/>
                </a:ext>
              </a:extLst>
            </p:cNvPr>
            <p:cNvSpPr/>
            <p:nvPr/>
          </p:nvSpPr>
          <p:spPr>
            <a:xfrm>
              <a:off x="1993599" y="4319280"/>
              <a:ext cx="1476304" cy="258101"/>
            </a:xfrm>
            <a:custGeom>
              <a:avLst/>
              <a:gdLst>
                <a:gd name="connsiteX0" fmla="*/ 0 w 1476304"/>
                <a:gd name="connsiteY0" fmla="*/ 43018 h 258101"/>
                <a:gd name="connsiteX1" fmla="*/ 43018 w 1476304"/>
                <a:gd name="connsiteY1" fmla="*/ 0 h 258101"/>
                <a:gd name="connsiteX2" fmla="*/ 1433286 w 1476304"/>
                <a:gd name="connsiteY2" fmla="*/ 0 h 258101"/>
                <a:gd name="connsiteX3" fmla="*/ 1476304 w 1476304"/>
                <a:gd name="connsiteY3" fmla="*/ 43018 h 258101"/>
                <a:gd name="connsiteX4" fmla="*/ 1476304 w 1476304"/>
                <a:gd name="connsiteY4" fmla="*/ 215083 h 258101"/>
                <a:gd name="connsiteX5" fmla="*/ 1433286 w 1476304"/>
                <a:gd name="connsiteY5" fmla="*/ 258101 h 258101"/>
                <a:gd name="connsiteX6" fmla="*/ 43018 w 1476304"/>
                <a:gd name="connsiteY6" fmla="*/ 258101 h 258101"/>
                <a:gd name="connsiteX7" fmla="*/ 0 w 1476304"/>
                <a:gd name="connsiteY7" fmla="*/ 215083 h 258101"/>
                <a:gd name="connsiteX8" fmla="*/ 0 w 1476304"/>
                <a:gd name="connsiteY8" fmla="*/ 43018 h 2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304" h="258101">
                  <a:moveTo>
                    <a:pt x="0" y="43018"/>
                  </a:moveTo>
                  <a:cubicBezTo>
                    <a:pt x="0" y="19260"/>
                    <a:pt x="19260" y="0"/>
                    <a:pt x="43018" y="0"/>
                  </a:cubicBezTo>
                  <a:lnTo>
                    <a:pt x="1433286" y="0"/>
                  </a:lnTo>
                  <a:cubicBezTo>
                    <a:pt x="1457044" y="0"/>
                    <a:pt x="1476304" y="19260"/>
                    <a:pt x="1476304" y="43018"/>
                  </a:cubicBezTo>
                  <a:lnTo>
                    <a:pt x="1476304" y="215083"/>
                  </a:lnTo>
                  <a:cubicBezTo>
                    <a:pt x="1476304" y="238841"/>
                    <a:pt x="1457044" y="258101"/>
                    <a:pt x="1433286" y="258101"/>
                  </a:cubicBezTo>
                  <a:lnTo>
                    <a:pt x="43018" y="258101"/>
                  </a:lnTo>
                  <a:cubicBezTo>
                    <a:pt x="19260" y="258101"/>
                    <a:pt x="0" y="238841"/>
                    <a:pt x="0" y="215083"/>
                  </a:cubicBezTo>
                  <a:lnTo>
                    <a:pt x="0" y="43018"/>
                  </a:lnTo>
                  <a:close/>
                </a:path>
              </a:pathLst>
            </a:cu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0699" tIns="31649" rIns="50699" bIns="31649" numCol="1" spcCol="1270" anchor="ctr" anchorCtr="0">
              <a:noAutofit/>
            </a:bodyPr>
            <a:lstStyle/>
            <a:p>
              <a:pPr algn="ctr" defTabSz="444489">
                <a:lnSpc>
                  <a:spcPct val="90000"/>
                </a:lnSpc>
                <a:spcBef>
                  <a:spcPct val="0"/>
                </a:spcBef>
                <a:spcAft>
                  <a:spcPct val="35000"/>
                </a:spcAft>
                <a:defRPr/>
              </a:pPr>
              <a:r>
                <a:rPr lang="en-US" sz="1200" dirty="0">
                  <a:solidFill>
                    <a:srgbClr val="FFFFFF"/>
                  </a:solidFill>
                  <a:latin typeface="IBM Plex Sans"/>
                </a:rPr>
                <a:t>Development</a:t>
              </a:r>
            </a:p>
          </p:txBody>
        </p:sp>
        <p:sp>
          <p:nvSpPr>
            <p:cNvPr id="5" name="Rectangle 4"/>
            <p:cNvSpPr/>
            <p:nvPr/>
          </p:nvSpPr>
          <p:spPr bwMode="auto">
            <a:xfrm>
              <a:off x="5112253" y="1520703"/>
              <a:ext cx="857250" cy="17145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algn="r" defTabSz="514337">
                <a:defRPr/>
              </a:pPr>
              <a:endParaRPr lang="en-US" sz="3600">
                <a:solidFill>
                  <a:srgbClr val="000000"/>
                </a:solidFill>
                <a:latin typeface="Arial" charset="0"/>
                <a:cs typeface="Arial" charset="0"/>
              </a:endParaRPr>
            </a:p>
          </p:txBody>
        </p:sp>
        <p:grpSp>
          <p:nvGrpSpPr>
            <p:cNvPr id="24" name="Group 23">
              <a:extLst>
                <a:ext uri="{FF2B5EF4-FFF2-40B4-BE49-F238E27FC236}">
                  <a16:creationId xmlns:a16="http://schemas.microsoft.com/office/drawing/2014/main" id="{8942AF43-6E3F-42BE-B106-4D7570740523}"/>
                </a:ext>
              </a:extLst>
            </p:cNvPr>
            <p:cNvGrpSpPr/>
            <p:nvPr/>
          </p:nvGrpSpPr>
          <p:grpSpPr>
            <a:xfrm>
              <a:off x="3718400" y="1541636"/>
              <a:ext cx="3068324" cy="293593"/>
              <a:chOff x="3718400" y="1541636"/>
              <a:chExt cx="3068324" cy="293593"/>
            </a:xfrm>
          </p:grpSpPr>
          <p:sp>
            <p:nvSpPr>
              <p:cNvPr id="25" name="Rectangle 24">
                <a:extLst>
                  <a:ext uri="{FF2B5EF4-FFF2-40B4-BE49-F238E27FC236}">
                    <a16:creationId xmlns:a16="http://schemas.microsoft.com/office/drawing/2014/main" id="{52B374F6-CBE7-4E2F-9B1C-40E9FD4CE078}"/>
                  </a:ext>
                </a:extLst>
              </p:cNvPr>
              <p:cNvSpPr/>
              <p:nvPr/>
            </p:nvSpPr>
            <p:spPr>
              <a:xfrm>
                <a:off x="3718400" y="1541636"/>
                <a:ext cx="3068324" cy="293593"/>
              </a:xfrm>
              <a:prstGeom prst="rect">
                <a:avLst/>
              </a:prstGeom>
              <a:ln>
                <a:noFill/>
              </a:ln>
            </p:spPr>
          </p:sp>
          <p:sp>
            <p:nvSpPr>
              <p:cNvPr id="26" name="Freeform: Shape 25">
                <a:extLst>
                  <a:ext uri="{FF2B5EF4-FFF2-40B4-BE49-F238E27FC236}">
                    <a16:creationId xmlns:a16="http://schemas.microsoft.com/office/drawing/2014/main" id="{AE7AD318-DC4D-4AF5-BA5B-63B5E76111CC}"/>
                  </a:ext>
                </a:extLst>
              </p:cNvPr>
              <p:cNvSpPr/>
              <p:nvPr/>
            </p:nvSpPr>
            <p:spPr>
              <a:xfrm>
                <a:off x="3732384" y="1541636"/>
                <a:ext cx="1448501" cy="293593"/>
              </a:xfrm>
              <a:custGeom>
                <a:avLst/>
                <a:gdLst>
                  <a:gd name="connsiteX0" fmla="*/ 0 w 1448501"/>
                  <a:gd name="connsiteY0" fmla="*/ 29359 h 293593"/>
                  <a:gd name="connsiteX1" fmla="*/ 29359 w 1448501"/>
                  <a:gd name="connsiteY1" fmla="*/ 0 h 293593"/>
                  <a:gd name="connsiteX2" fmla="*/ 1419142 w 1448501"/>
                  <a:gd name="connsiteY2" fmla="*/ 0 h 293593"/>
                  <a:gd name="connsiteX3" fmla="*/ 1448501 w 1448501"/>
                  <a:gd name="connsiteY3" fmla="*/ 29359 h 293593"/>
                  <a:gd name="connsiteX4" fmla="*/ 1448501 w 1448501"/>
                  <a:gd name="connsiteY4" fmla="*/ 264234 h 293593"/>
                  <a:gd name="connsiteX5" fmla="*/ 1419142 w 1448501"/>
                  <a:gd name="connsiteY5" fmla="*/ 293593 h 293593"/>
                  <a:gd name="connsiteX6" fmla="*/ 29359 w 1448501"/>
                  <a:gd name="connsiteY6" fmla="*/ 293593 h 293593"/>
                  <a:gd name="connsiteX7" fmla="*/ 0 w 1448501"/>
                  <a:gd name="connsiteY7" fmla="*/ 264234 h 293593"/>
                  <a:gd name="connsiteX8" fmla="*/ 0 w 1448501"/>
                  <a:gd name="connsiteY8" fmla="*/ 29359 h 29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8501" h="293593">
                    <a:moveTo>
                      <a:pt x="0" y="29359"/>
                    </a:moveTo>
                    <a:cubicBezTo>
                      <a:pt x="0" y="13144"/>
                      <a:pt x="13144" y="0"/>
                      <a:pt x="29359" y="0"/>
                    </a:cubicBezTo>
                    <a:lnTo>
                      <a:pt x="1419142" y="0"/>
                    </a:lnTo>
                    <a:cubicBezTo>
                      <a:pt x="1435357" y="0"/>
                      <a:pt x="1448501" y="13144"/>
                      <a:pt x="1448501" y="29359"/>
                    </a:cubicBezTo>
                    <a:lnTo>
                      <a:pt x="1448501" y="264234"/>
                    </a:lnTo>
                    <a:cubicBezTo>
                      <a:pt x="1448501" y="280449"/>
                      <a:pt x="1435357" y="293593"/>
                      <a:pt x="1419142" y="293593"/>
                    </a:cubicBezTo>
                    <a:lnTo>
                      <a:pt x="29359" y="293593"/>
                    </a:lnTo>
                    <a:cubicBezTo>
                      <a:pt x="13144" y="293593"/>
                      <a:pt x="0" y="280449"/>
                      <a:pt x="0" y="264234"/>
                    </a:cubicBezTo>
                    <a:lnTo>
                      <a:pt x="0" y="29359"/>
                    </a:lnTo>
                    <a:close/>
                  </a:path>
                </a:pathLst>
              </a:custGeom>
              <a:solidFill>
                <a:schemeClr val="accent3"/>
              </a:solidFill>
              <a:ln>
                <a:noFill/>
              </a:ln>
            </p:spPr>
            <p:style>
              <a:lnRef idx="2">
                <a:scrgbClr r="0" g="0" b="0"/>
              </a:lnRef>
              <a:fillRef idx="1">
                <a:scrgbClr r="0" g="0" b="0"/>
              </a:fillRef>
              <a:effectRef idx="0">
                <a:schemeClr val="accent4">
                  <a:shade val="80000"/>
                  <a:hueOff val="0"/>
                  <a:satOff val="0"/>
                  <a:lumOff val="0"/>
                  <a:alphaOff val="0"/>
                </a:schemeClr>
              </a:effectRef>
              <a:fontRef idx="minor">
                <a:schemeClr val="lt1"/>
              </a:fontRef>
            </p:style>
            <p:txBody>
              <a:bodyPr spcFirstLastPara="0" vert="horz" wrap="square" lIns="63463" tIns="63463" rIns="63463" bIns="63463" numCol="1" spcCol="1270" anchor="ctr" anchorCtr="0">
                <a:noAutofit/>
              </a:bodyPr>
              <a:lstStyle/>
              <a:p>
                <a:pPr algn="ctr" defTabSz="888978">
                  <a:lnSpc>
                    <a:spcPct val="90000"/>
                  </a:lnSpc>
                  <a:spcBef>
                    <a:spcPct val="0"/>
                  </a:spcBef>
                  <a:spcAft>
                    <a:spcPct val="35000"/>
                  </a:spcAft>
                  <a:defRPr/>
                </a:pPr>
                <a:r>
                  <a:rPr lang="en-US" sz="1800" b="1" dirty="0">
                    <a:solidFill>
                      <a:srgbClr val="FFFFFF"/>
                    </a:solidFill>
                    <a:latin typeface="IBM Plex Sans"/>
                  </a:rPr>
                  <a:t>Mainframe</a:t>
                </a:r>
              </a:p>
            </p:txBody>
          </p:sp>
          <p:sp>
            <p:nvSpPr>
              <p:cNvPr id="27" name="Freeform: Shape 26">
                <a:extLst>
                  <a:ext uri="{FF2B5EF4-FFF2-40B4-BE49-F238E27FC236}">
                    <a16:creationId xmlns:a16="http://schemas.microsoft.com/office/drawing/2014/main" id="{1D0CF008-DE5D-4F5E-99CB-C91A1C5F7120}"/>
                  </a:ext>
                </a:extLst>
              </p:cNvPr>
              <p:cNvSpPr/>
              <p:nvPr/>
            </p:nvSpPr>
            <p:spPr>
              <a:xfrm>
                <a:off x="5268942" y="1541636"/>
                <a:ext cx="1459698" cy="293593"/>
              </a:xfrm>
              <a:custGeom>
                <a:avLst/>
                <a:gdLst>
                  <a:gd name="connsiteX0" fmla="*/ 0 w 1459698"/>
                  <a:gd name="connsiteY0" fmla="*/ 29359 h 293593"/>
                  <a:gd name="connsiteX1" fmla="*/ 29359 w 1459698"/>
                  <a:gd name="connsiteY1" fmla="*/ 0 h 293593"/>
                  <a:gd name="connsiteX2" fmla="*/ 1430339 w 1459698"/>
                  <a:gd name="connsiteY2" fmla="*/ 0 h 293593"/>
                  <a:gd name="connsiteX3" fmla="*/ 1459698 w 1459698"/>
                  <a:gd name="connsiteY3" fmla="*/ 29359 h 293593"/>
                  <a:gd name="connsiteX4" fmla="*/ 1459698 w 1459698"/>
                  <a:gd name="connsiteY4" fmla="*/ 264234 h 293593"/>
                  <a:gd name="connsiteX5" fmla="*/ 1430339 w 1459698"/>
                  <a:gd name="connsiteY5" fmla="*/ 293593 h 293593"/>
                  <a:gd name="connsiteX6" fmla="*/ 29359 w 1459698"/>
                  <a:gd name="connsiteY6" fmla="*/ 293593 h 293593"/>
                  <a:gd name="connsiteX7" fmla="*/ 0 w 1459698"/>
                  <a:gd name="connsiteY7" fmla="*/ 264234 h 293593"/>
                  <a:gd name="connsiteX8" fmla="*/ 0 w 1459698"/>
                  <a:gd name="connsiteY8" fmla="*/ 29359 h 29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9698" h="293593">
                    <a:moveTo>
                      <a:pt x="0" y="29359"/>
                    </a:moveTo>
                    <a:cubicBezTo>
                      <a:pt x="0" y="13144"/>
                      <a:pt x="13144" y="0"/>
                      <a:pt x="29359" y="0"/>
                    </a:cubicBezTo>
                    <a:lnTo>
                      <a:pt x="1430339" y="0"/>
                    </a:lnTo>
                    <a:cubicBezTo>
                      <a:pt x="1446554" y="0"/>
                      <a:pt x="1459698" y="13144"/>
                      <a:pt x="1459698" y="29359"/>
                    </a:cubicBezTo>
                    <a:lnTo>
                      <a:pt x="1459698" y="264234"/>
                    </a:lnTo>
                    <a:cubicBezTo>
                      <a:pt x="1459698" y="280449"/>
                      <a:pt x="1446554" y="293593"/>
                      <a:pt x="1430339" y="293593"/>
                    </a:cubicBezTo>
                    <a:lnTo>
                      <a:pt x="29359" y="293593"/>
                    </a:lnTo>
                    <a:cubicBezTo>
                      <a:pt x="13144" y="293593"/>
                      <a:pt x="0" y="280449"/>
                      <a:pt x="0" y="264234"/>
                    </a:cubicBezTo>
                    <a:lnTo>
                      <a:pt x="0" y="29359"/>
                    </a:lnTo>
                    <a:close/>
                  </a:path>
                </a:pathLst>
              </a:custGeom>
              <a:solidFill>
                <a:schemeClr val="accent3"/>
              </a:solidFill>
              <a:ln>
                <a:noFill/>
              </a:ln>
            </p:spPr>
            <p:style>
              <a:lnRef idx="2">
                <a:scrgbClr r="0" g="0" b="0"/>
              </a:lnRef>
              <a:fillRef idx="1">
                <a:scrgbClr r="0" g="0" b="0"/>
              </a:fillRef>
              <a:effectRef idx="0">
                <a:schemeClr val="accent4">
                  <a:shade val="80000"/>
                  <a:hueOff val="0"/>
                  <a:satOff val="0"/>
                  <a:lumOff val="0"/>
                  <a:alphaOff val="0"/>
                </a:schemeClr>
              </a:effectRef>
              <a:fontRef idx="minor">
                <a:schemeClr val="lt1"/>
              </a:fontRef>
            </p:style>
            <p:txBody>
              <a:bodyPr spcFirstLastPara="0" vert="horz" wrap="square" lIns="84799" tIns="84799" rIns="84799" bIns="84799" numCol="1" spcCol="1270" anchor="ctr" anchorCtr="0">
                <a:noAutofit/>
              </a:bodyPr>
              <a:lstStyle/>
              <a:p>
                <a:pPr algn="ctr" defTabSz="888978">
                  <a:lnSpc>
                    <a:spcPct val="90000"/>
                  </a:lnSpc>
                  <a:spcBef>
                    <a:spcPct val="0"/>
                  </a:spcBef>
                  <a:spcAft>
                    <a:spcPct val="35000"/>
                  </a:spcAft>
                  <a:defRPr/>
                </a:pPr>
                <a:r>
                  <a:rPr lang="en-US" sz="1800" b="1" dirty="0">
                    <a:solidFill>
                      <a:srgbClr val="FFFFFF"/>
                    </a:solidFill>
                    <a:latin typeface="IBM Plex Sans"/>
                  </a:rPr>
                  <a:t>Distributed</a:t>
                </a:r>
              </a:p>
            </p:txBody>
          </p:sp>
        </p:grpSp>
      </p:grpSp>
      <p:sp>
        <p:nvSpPr>
          <p:cNvPr id="16" name="TextBox 15"/>
          <p:cNvSpPr txBox="1"/>
          <p:nvPr/>
        </p:nvSpPr>
        <p:spPr>
          <a:xfrm>
            <a:off x="203601" y="1513967"/>
            <a:ext cx="2658546" cy="1969770"/>
          </a:xfrm>
          <a:prstGeom prst="rect">
            <a:avLst/>
          </a:prstGeom>
          <a:noFill/>
        </p:spPr>
        <p:txBody>
          <a:bodyPr wrap="square" rtlCol="0">
            <a:spAutoFit/>
          </a:bodyPr>
          <a:lstStyle/>
          <a:p>
            <a:pPr marL="0" lvl="1" defTabSz="376358">
              <a:spcBef>
                <a:spcPts val="338"/>
              </a:spcBef>
              <a:buClr>
                <a:srgbClr val="00DCA8">
                  <a:lumMod val="50000"/>
                </a:srgbClr>
              </a:buClr>
              <a:defRPr/>
            </a:pPr>
            <a:r>
              <a:rPr lang="en-US" altLang="en-US" sz="1400" dirty="0">
                <a:solidFill>
                  <a:srgbClr val="FFFFFF"/>
                </a:solidFill>
                <a:latin typeface="IBM Plex Sans"/>
                <a:cs typeface="Arial" charset="0"/>
              </a:rPr>
              <a:t>Leverage existing cross-platform tools</a:t>
            </a:r>
          </a:p>
          <a:p>
            <a:pPr marL="0" lvl="1" defTabSz="376358">
              <a:spcBef>
                <a:spcPts val="338"/>
              </a:spcBef>
              <a:buClr>
                <a:srgbClr val="00DCA8">
                  <a:lumMod val="50000"/>
                </a:srgbClr>
              </a:buClr>
              <a:defRPr/>
            </a:pPr>
            <a:endParaRPr lang="en-US" altLang="en-US" sz="1400" dirty="0">
              <a:solidFill>
                <a:srgbClr val="FFFFFF"/>
              </a:solidFill>
              <a:latin typeface="IBM Plex Sans"/>
              <a:cs typeface="Arial" charset="0"/>
            </a:endParaRPr>
          </a:p>
          <a:p>
            <a:pPr marL="0" lvl="1" defTabSz="376358">
              <a:spcBef>
                <a:spcPts val="338"/>
              </a:spcBef>
              <a:buClr>
                <a:srgbClr val="00DCA8">
                  <a:lumMod val="50000"/>
                </a:srgbClr>
              </a:buClr>
              <a:defRPr/>
            </a:pPr>
            <a:r>
              <a:rPr lang="en-US" altLang="en-US" sz="1400" b="1" dirty="0">
                <a:solidFill>
                  <a:srgbClr val="FFFFFF"/>
                </a:solidFill>
                <a:latin typeface="IBM Plex Sans"/>
                <a:cs typeface="Arial" charset="0"/>
              </a:rPr>
              <a:t>Build on your current pipeline</a:t>
            </a:r>
          </a:p>
          <a:p>
            <a:pPr marL="0" lvl="1" defTabSz="376358">
              <a:spcBef>
                <a:spcPts val="338"/>
              </a:spcBef>
              <a:buClr>
                <a:srgbClr val="00DCA8">
                  <a:lumMod val="50000"/>
                </a:srgbClr>
              </a:buClr>
              <a:defRPr/>
            </a:pPr>
            <a:endParaRPr lang="en-US" altLang="en-US" sz="1400" b="1" dirty="0">
              <a:solidFill>
                <a:srgbClr val="FFFFFF"/>
              </a:solidFill>
              <a:latin typeface="IBM Plex Sans"/>
              <a:cs typeface="Arial" charset="0"/>
            </a:endParaRPr>
          </a:p>
          <a:p>
            <a:pPr marL="0" lvl="1" defTabSz="376358">
              <a:spcBef>
                <a:spcPts val="338"/>
              </a:spcBef>
              <a:buClr>
                <a:srgbClr val="00DCA8">
                  <a:lumMod val="50000"/>
                </a:srgbClr>
              </a:buClr>
              <a:defRPr/>
            </a:pPr>
            <a:r>
              <a:rPr lang="en-US" altLang="en-US" sz="1400" b="1" dirty="0">
                <a:solidFill>
                  <a:srgbClr val="FFFFFF"/>
                </a:solidFill>
                <a:latin typeface="IBM Plex Sans"/>
                <a:cs typeface="Arial" charset="0"/>
              </a:rPr>
              <a:t>Cross-train developers on familiar tooling</a:t>
            </a:r>
          </a:p>
        </p:txBody>
      </p:sp>
      <p:sp>
        <p:nvSpPr>
          <p:cNvPr id="2" name="Title 1">
            <a:extLst>
              <a:ext uri="{FF2B5EF4-FFF2-40B4-BE49-F238E27FC236}">
                <a16:creationId xmlns:a16="http://schemas.microsoft.com/office/drawing/2014/main" id="{7E2C917C-EDE8-4EF4-ABA7-91D550FA1A54}"/>
              </a:ext>
            </a:extLst>
          </p:cNvPr>
          <p:cNvSpPr>
            <a:spLocks noGrp="1"/>
          </p:cNvSpPr>
          <p:nvPr>
            <p:ph type="title"/>
          </p:nvPr>
        </p:nvSpPr>
        <p:spPr>
          <a:xfrm>
            <a:off x="203601" y="107890"/>
            <a:ext cx="2717456" cy="1031972"/>
          </a:xfrm>
        </p:spPr>
        <p:txBody>
          <a:bodyPr>
            <a:noAutofit/>
          </a:bodyPr>
          <a:lstStyle/>
          <a:p>
            <a:pPr>
              <a:lnSpc>
                <a:spcPct val="100000"/>
              </a:lnSpc>
              <a:spcBef>
                <a:spcPts val="0"/>
              </a:spcBef>
            </a:pPr>
            <a:r>
              <a:rPr lang="en-IN" sz="2100" dirty="0">
                <a:solidFill>
                  <a:schemeClr val="bg2"/>
                </a:solidFill>
                <a:latin typeface="Apex New Medium" panose="02010600040501010103" pitchFamily="2" charset="77"/>
                <a:ea typeface="Apex New Medium" panose="02010600040501010103" pitchFamily="2" charset="77"/>
              </a:rPr>
              <a:t>End-state with </a:t>
            </a:r>
            <a:r>
              <a:rPr lang="en-IN" sz="2100" dirty="0" err="1">
                <a:solidFill>
                  <a:schemeClr val="bg2"/>
                </a:solidFill>
                <a:latin typeface="Apex New Medium" panose="02010600040501010103" pitchFamily="2" charset="77"/>
                <a:ea typeface="Apex New Medium" panose="02010600040501010103" pitchFamily="2" charset="77"/>
              </a:rPr>
              <a:t>IBM+Open</a:t>
            </a:r>
            <a:r>
              <a:rPr lang="en-IN" sz="2100" dirty="0">
                <a:solidFill>
                  <a:schemeClr val="bg2"/>
                </a:solidFill>
                <a:latin typeface="Apex New Medium" panose="02010600040501010103" pitchFamily="2" charset="77"/>
                <a:ea typeface="Apex New Medium" panose="02010600040501010103" pitchFamily="2" charset="77"/>
              </a:rPr>
              <a:t> Source</a:t>
            </a:r>
            <a:endParaRPr lang="en-US" sz="2100" dirty="0">
              <a:solidFill>
                <a:schemeClr val="bg2"/>
              </a:solidFill>
              <a:latin typeface="Apex New Medium" panose="02010600040501010103" pitchFamily="2" charset="77"/>
              <a:ea typeface="Apex New Medium" panose="02010600040501010103" pitchFamily="2" charset="77"/>
            </a:endParaRPr>
          </a:p>
        </p:txBody>
      </p:sp>
      <p:pic>
        <p:nvPicPr>
          <p:cNvPr id="42" name="Picture 41">
            <a:extLst>
              <a:ext uri="{FF2B5EF4-FFF2-40B4-BE49-F238E27FC236}">
                <a16:creationId xmlns:a16="http://schemas.microsoft.com/office/drawing/2014/main" id="{8D4B71BE-70EC-5C41-A450-45F57485F4C3}"/>
              </a:ext>
            </a:extLst>
          </p:cNvPr>
          <p:cNvPicPr>
            <a:picLocks noChangeAspect="1"/>
          </p:cNvPicPr>
          <p:nvPr/>
        </p:nvPicPr>
        <p:blipFill>
          <a:blip r:embed="rId3">
            <a:alphaModFix amt="50000"/>
          </a:blip>
          <a:stretch>
            <a:fillRect/>
          </a:stretch>
        </p:blipFill>
        <p:spPr>
          <a:xfrm>
            <a:off x="8673672" y="4799218"/>
            <a:ext cx="236393" cy="236393"/>
          </a:xfrm>
          <a:prstGeom prst="rect">
            <a:avLst/>
          </a:prstGeom>
        </p:spPr>
      </p:pic>
      <p:pic>
        <p:nvPicPr>
          <p:cNvPr id="43" name="Picture 2" descr="Image result for ibm logo white">
            <a:extLst>
              <a:ext uri="{FF2B5EF4-FFF2-40B4-BE49-F238E27FC236}">
                <a16:creationId xmlns:a16="http://schemas.microsoft.com/office/drawing/2014/main" id="{A196F8A0-585B-8940-8B84-2CC9F7CC7E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56" y="4835168"/>
            <a:ext cx="403067" cy="148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0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304800" y="2336097"/>
            <a:ext cx="8497294" cy="982377"/>
            <a:chOff x="326066" y="2849718"/>
            <a:chExt cx="11214474" cy="1366543"/>
          </a:xfrm>
        </p:grpSpPr>
        <p:sp>
          <p:nvSpPr>
            <p:cNvPr id="7" name="Rectangle 6"/>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2"/>
                </a:solidFill>
                <a:latin typeface="IBM Plex Sans" charset="0"/>
                <a:ea typeface="IBM Plex Sans" charset="0"/>
                <a:cs typeface="IBM Plex Sans"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715195" y="3629265"/>
              <a:ext cx="1580575" cy="356869"/>
            </a:xfrm>
            <a:prstGeom prst="rect">
              <a:avLst/>
            </a:prstGeom>
            <a:noFill/>
          </p:spPr>
          <p:txBody>
            <a:bodyPr wrap="square" rtlCol="0">
              <a:spAutoFit/>
            </a:bodyPr>
            <a:lstStyle/>
            <a:p>
              <a:r>
                <a:rPr lang="en-GB" sz="1067" b="1" dirty="0">
                  <a:solidFill>
                    <a:schemeClr val="bg1"/>
                  </a:solidFill>
                  <a:latin typeface="IBM Plex Sans" charset="0"/>
                  <a:ea typeface="IBM Plex Sans" charset="0"/>
                  <a:cs typeface="IBM Plex Sans" charset="0"/>
                </a:rPr>
                <a:t>Development</a:t>
              </a:r>
            </a:p>
          </p:txBody>
        </p:sp>
        <p:sp>
          <p:nvSpPr>
            <p:cNvPr id="13" name="TextBox 12"/>
            <p:cNvSpPr txBox="1"/>
            <p:nvPr/>
          </p:nvSpPr>
          <p:spPr>
            <a:xfrm>
              <a:off x="4762184" y="3682093"/>
              <a:ext cx="687992" cy="356869"/>
            </a:xfrm>
            <a:prstGeom prst="rect">
              <a:avLst/>
            </a:prstGeom>
            <a:noFill/>
          </p:spPr>
          <p:txBody>
            <a:bodyPr wrap="none" rtlCol="0">
              <a:spAutoFit/>
            </a:bodyPr>
            <a:lstStyle/>
            <a:p>
              <a:pPr algn="ctr"/>
              <a:r>
                <a:rPr lang="en-GB" sz="1067" b="1" dirty="0">
                  <a:solidFill>
                    <a:schemeClr val="bg1"/>
                  </a:solidFill>
                  <a:latin typeface="IBM Plex Sans" charset="0"/>
                  <a:ea typeface="IBM Plex Sans" charset="0"/>
                  <a:cs typeface="IBM Plex Sans" charset="0"/>
                </a:rPr>
                <a:t>Build</a:t>
              </a:r>
            </a:p>
          </p:txBody>
        </p:sp>
        <p:sp>
          <p:nvSpPr>
            <p:cNvPr id="14" name="TextBox 13"/>
            <p:cNvSpPr txBox="1"/>
            <p:nvPr/>
          </p:nvSpPr>
          <p:spPr>
            <a:xfrm>
              <a:off x="6761593" y="3532989"/>
              <a:ext cx="1161885" cy="585296"/>
            </a:xfrm>
            <a:prstGeom prst="rect">
              <a:avLst/>
            </a:prstGeom>
            <a:noFill/>
          </p:spPr>
          <p:txBody>
            <a:bodyPr wrap="none" rtlCol="0">
              <a:spAutoFit/>
            </a:bodyPr>
            <a:lstStyle/>
            <a:p>
              <a:pPr algn="ctr"/>
              <a:r>
                <a:rPr lang="en-GB" sz="1067" b="1" dirty="0" err="1">
                  <a:solidFill>
                    <a:schemeClr val="bg1"/>
                  </a:solidFill>
                  <a:latin typeface="IBM Plex Sans" charset="0"/>
                  <a:ea typeface="IBM Plex Sans" charset="0"/>
                  <a:cs typeface="IBM Plex Sans" charset="0"/>
                </a:rPr>
                <a:t>Artifact</a:t>
              </a:r>
              <a:endParaRPr lang="en-GB" sz="1067" b="1" dirty="0">
                <a:solidFill>
                  <a:schemeClr val="bg1"/>
                </a:solidFill>
                <a:latin typeface="IBM Plex Sans" charset="0"/>
                <a:ea typeface="IBM Plex Sans" charset="0"/>
                <a:cs typeface="IBM Plex Sans" charset="0"/>
              </a:endParaRPr>
            </a:p>
            <a:p>
              <a:pPr algn="ctr"/>
              <a:r>
                <a:rPr lang="en-GB" sz="1067" b="1" dirty="0">
                  <a:solidFill>
                    <a:schemeClr val="bg1"/>
                  </a:solidFill>
                  <a:latin typeface="IBM Plex Sans" charset="0"/>
                  <a:ea typeface="IBM Plex Sans" charset="0"/>
                  <a:cs typeface="IBM Plex Sans" charset="0"/>
                </a:rPr>
                <a:t>Repository</a:t>
              </a:r>
            </a:p>
          </p:txBody>
        </p:sp>
        <p:cxnSp>
          <p:nvCxnSpPr>
            <p:cNvPr id="15" name="Straight Arrow Connector 14"/>
            <p:cNvCxnSpPr/>
            <p:nvPr/>
          </p:nvCxnSpPr>
          <p:spPr bwMode="auto">
            <a:xfrm>
              <a:off x="1849577" y="3450097"/>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16" name="Straight Arrow Connector 15"/>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17" name="Straight Arrow Connector 16"/>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18" name="Content Placeholder 1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19" name="Straight Arrow Connector 18"/>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21" name="Picture 20">
              <a:extLst>
                <a:ext uri="{FF2B5EF4-FFF2-40B4-BE49-F238E27FC236}">
                  <a16:creationId xmlns:a16="http://schemas.microsoft.com/office/drawing/2014/main" id="{8A05827B-425B-1D43-821E-A6A019E41622}"/>
                </a:ext>
              </a:extLst>
            </p:cNvPr>
            <p:cNvPicPr>
              <a:picLocks noChangeAspect="1"/>
            </p:cNvPicPr>
            <p:nvPr/>
          </p:nvPicPr>
          <p:blipFill>
            <a:blip r:embed="rId7"/>
            <a:stretch>
              <a:fillRect/>
            </a:stretch>
          </p:blipFill>
          <p:spPr>
            <a:xfrm>
              <a:off x="8667874" y="2947258"/>
              <a:ext cx="438354" cy="426064"/>
            </a:xfrm>
            <a:prstGeom prst="rect">
              <a:avLst/>
            </a:prstGeom>
          </p:spPr>
        </p:pic>
        <p:pic>
          <p:nvPicPr>
            <p:cNvPr id="2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9"/>
            <p:cNvPicPr>
              <a:picLocks noChangeAspect="1" noChangeArrowheads="1"/>
            </p:cNvPicPr>
            <p:nvPr/>
          </p:nvPicPr>
          <p:blipFill>
            <a:blip r:embed="rId9"/>
            <a:srcRect/>
            <a:stretch>
              <a:fillRect/>
            </a:stretch>
          </p:blipFill>
          <p:spPr bwMode="auto">
            <a:xfrm>
              <a:off x="10344200" y="3034449"/>
              <a:ext cx="501090" cy="673069"/>
            </a:xfrm>
            <a:prstGeom prst="rect">
              <a:avLst/>
            </a:prstGeom>
            <a:noFill/>
            <a:ln w="9525">
              <a:noFill/>
              <a:miter lim="800000"/>
              <a:headEnd/>
              <a:tailEnd/>
            </a:ln>
          </p:spPr>
        </p:pic>
        <p:sp>
          <p:nvSpPr>
            <p:cNvPr id="24" name="TextBox 23"/>
            <p:cNvSpPr txBox="1"/>
            <p:nvPr/>
          </p:nvSpPr>
          <p:spPr>
            <a:xfrm>
              <a:off x="2944858" y="3653470"/>
              <a:ext cx="622409" cy="356869"/>
            </a:xfrm>
            <a:prstGeom prst="rect">
              <a:avLst/>
            </a:prstGeom>
            <a:noFill/>
          </p:spPr>
          <p:txBody>
            <a:bodyPr wrap="none" rtlCol="0">
              <a:spAutoFit/>
            </a:bodyPr>
            <a:lstStyle/>
            <a:p>
              <a:r>
                <a:rPr lang="en-GB" sz="1050" b="1" dirty="0">
                  <a:solidFill>
                    <a:schemeClr val="bg1"/>
                  </a:solidFill>
                  <a:latin typeface="IBM Plex Sans" charset="0"/>
                  <a:ea typeface="IBM Plex Sans" charset="0"/>
                  <a:cs typeface="IBM Plex Sans" charset="0"/>
                </a:rPr>
                <a:t>SCM</a:t>
              </a:r>
            </a:p>
          </p:txBody>
        </p:sp>
      </p:grpSp>
      <p:sp>
        <p:nvSpPr>
          <p:cNvPr id="32" name="Text Box 16"/>
          <p:cNvSpPr txBox="1">
            <a:spLocks noChangeArrowheads="1"/>
          </p:cNvSpPr>
          <p:nvPr/>
        </p:nvSpPr>
        <p:spPr bwMode="auto">
          <a:xfrm>
            <a:off x="144055" y="1850553"/>
            <a:ext cx="1786345" cy="310683"/>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19997" tIns="62399" rIns="119997" bIns="623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r>
              <a:rPr kumimoji="1" lang="en-US" sz="1200" b="1" kern="1200" dirty="0" err="1">
                <a:solidFill>
                  <a:schemeClr val="bg2"/>
                </a:solidFill>
                <a:latin typeface="IBM Plex Sans" charset="0"/>
                <a:ea typeface="IBM Plex Sans" charset="0"/>
                <a:cs typeface="IBM Plex Sans" charset="0"/>
              </a:rPr>
              <a:t>Workitems</a:t>
            </a:r>
            <a:r>
              <a:rPr kumimoji="1" lang="en-US" sz="1200" b="1" kern="1200" dirty="0">
                <a:solidFill>
                  <a:schemeClr val="bg2"/>
                </a:solidFill>
                <a:latin typeface="IBM Plex Sans" charset="0"/>
                <a:ea typeface="IBM Plex Sans" charset="0"/>
                <a:cs typeface="IBM Plex Sans" charset="0"/>
              </a:rPr>
              <a:t>/Planning</a:t>
            </a:r>
          </a:p>
        </p:txBody>
      </p:sp>
      <p:sp>
        <p:nvSpPr>
          <p:cNvPr id="33" name="Text Box 16"/>
          <p:cNvSpPr txBox="1">
            <a:spLocks noChangeArrowheads="1"/>
          </p:cNvSpPr>
          <p:nvPr/>
        </p:nvSpPr>
        <p:spPr bwMode="auto">
          <a:xfrm>
            <a:off x="394152" y="3546946"/>
            <a:ext cx="1708459" cy="680015"/>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19997" tIns="62399" rIns="119997" bIns="623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r>
              <a:rPr kumimoji="1" lang="en-US" sz="1200" b="1" kern="1200" dirty="0">
                <a:solidFill>
                  <a:schemeClr val="bg2"/>
                </a:solidFill>
                <a:latin typeface="IBM Plex Sans" charset="0"/>
                <a:ea typeface="IBM Plex Sans" charset="0"/>
                <a:cs typeface="IBM Plex Sans" charset="0"/>
              </a:rPr>
              <a:t>IDE, Impact Analysis Code Review, Unit Tests</a:t>
            </a:r>
          </a:p>
        </p:txBody>
      </p:sp>
      <p:sp>
        <p:nvSpPr>
          <p:cNvPr id="34" name="Text Box 16"/>
          <p:cNvSpPr txBox="1">
            <a:spLocks noChangeArrowheads="1"/>
          </p:cNvSpPr>
          <p:nvPr/>
        </p:nvSpPr>
        <p:spPr bwMode="auto">
          <a:xfrm>
            <a:off x="3276600" y="3473749"/>
            <a:ext cx="1708459" cy="310683"/>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19997" tIns="62399" rIns="119997" bIns="623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r>
              <a:rPr kumimoji="1" lang="en-US" sz="1200" b="1" kern="1200" dirty="0">
                <a:solidFill>
                  <a:schemeClr val="bg2"/>
                </a:solidFill>
                <a:latin typeface="IBM Plex Sans" charset="0"/>
                <a:ea typeface="IBM Plex Sans" charset="0"/>
                <a:cs typeface="IBM Plex Sans" charset="0"/>
              </a:rPr>
              <a:t>Build, Code Quality </a:t>
            </a:r>
          </a:p>
        </p:txBody>
      </p:sp>
      <p:sp>
        <p:nvSpPr>
          <p:cNvPr id="36" name="Text Box 16"/>
          <p:cNvSpPr txBox="1">
            <a:spLocks noChangeArrowheads="1"/>
          </p:cNvSpPr>
          <p:nvPr/>
        </p:nvSpPr>
        <p:spPr bwMode="auto">
          <a:xfrm>
            <a:off x="2149148" y="1780435"/>
            <a:ext cx="1708459" cy="495349"/>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19997" tIns="62399" rIns="119997" bIns="623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r>
              <a:rPr kumimoji="1" lang="en-US" sz="1200" b="1" kern="1200" dirty="0">
                <a:solidFill>
                  <a:schemeClr val="bg2"/>
                </a:solidFill>
                <a:latin typeface="IBM Plex Sans" charset="0"/>
                <a:ea typeface="IBM Plex Sans" charset="0"/>
                <a:cs typeface="IBM Plex Sans" charset="0"/>
              </a:rPr>
              <a:t>Parallel Development</a:t>
            </a:r>
          </a:p>
        </p:txBody>
      </p:sp>
      <p:cxnSp>
        <p:nvCxnSpPr>
          <p:cNvPr id="39" name="Straight Arrow Connector 38"/>
          <p:cNvCxnSpPr/>
          <p:nvPr/>
        </p:nvCxnSpPr>
        <p:spPr bwMode="auto">
          <a:xfrm flipV="1">
            <a:off x="7125411" y="2782622"/>
            <a:ext cx="675503" cy="765"/>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sp>
        <p:nvSpPr>
          <p:cNvPr id="40" name="Text Box 16"/>
          <p:cNvSpPr txBox="1">
            <a:spLocks noChangeArrowheads="1"/>
          </p:cNvSpPr>
          <p:nvPr/>
        </p:nvSpPr>
        <p:spPr bwMode="auto">
          <a:xfrm>
            <a:off x="6565524" y="1765205"/>
            <a:ext cx="1708459" cy="495349"/>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19997" tIns="62399" rIns="119997" bIns="623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r>
              <a:rPr kumimoji="1" lang="en-US" sz="1200" b="1" kern="1200" dirty="0">
                <a:solidFill>
                  <a:schemeClr val="bg2"/>
                </a:solidFill>
                <a:latin typeface="IBM Plex Sans" charset="0"/>
                <a:ea typeface="IBM Plex Sans" charset="0"/>
                <a:cs typeface="IBM Plex Sans" charset="0"/>
              </a:rPr>
              <a:t>Test Environment Provisioning</a:t>
            </a:r>
          </a:p>
        </p:txBody>
      </p:sp>
      <p:sp>
        <p:nvSpPr>
          <p:cNvPr id="41" name="TextBox 40"/>
          <p:cNvSpPr txBox="1"/>
          <p:nvPr/>
        </p:nvSpPr>
        <p:spPr>
          <a:xfrm>
            <a:off x="6285849" y="2907172"/>
            <a:ext cx="1260386" cy="420756"/>
          </a:xfrm>
          <a:prstGeom prst="rect">
            <a:avLst/>
          </a:prstGeom>
          <a:noFill/>
        </p:spPr>
        <p:txBody>
          <a:bodyPr wrap="square" rtlCol="0">
            <a:spAutoFit/>
          </a:bodyPr>
          <a:lstStyle/>
          <a:p>
            <a:pPr algn="ctr"/>
            <a:r>
              <a:rPr lang="en-GB" sz="1067" b="1" dirty="0">
                <a:solidFill>
                  <a:schemeClr val="bg1"/>
                </a:solidFill>
                <a:latin typeface="IBM Plex Sans" charset="0"/>
                <a:ea typeface="IBM Plex Sans" charset="0"/>
                <a:cs typeface="IBM Plex Sans" charset="0"/>
              </a:rPr>
              <a:t>Test Environments</a:t>
            </a:r>
          </a:p>
        </p:txBody>
      </p:sp>
      <p:pic>
        <p:nvPicPr>
          <p:cNvPr id="42" name="Picture 9"/>
          <p:cNvPicPr>
            <a:picLocks noChangeAspect="1" noChangeArrowheads="1"/>
          </p:cNvPicPr>
          <p:nvPr/>
        </p:nvPicPr>
        <p:blipFill>
          <a:blip r:embed="rId9"/>
          <a:srcRect/>
          <a:stretch>
            <a:fillRect/>
          </a:stretch>
        </p:blipFill>
        <p:spPr bwMode="auto">
          <a:xfrm>
            <a:off x="6988490" y="2397097"/>
            <a:ext cx="257397" cy="328019"/>
          </a:xfrm>
          <a:prstGeom prst="rect">
            <a:avLst/>
          </a:prstGeom>
          <a:noFill/>
          <a:ln w="9525">
            <a:noFill/>
            <a:miter lim="800000"/>
            <a:headEnd/>
            <a:tailEnd/>
          </a:ln>
        </p:spPr>
      </p:pic>
      <p:sp>
        <p:nvSpPr>
          <p:cNvPr id="43" name="TextBox 42"/>
          <p:cNvSpPr txBox="1"/>
          <p:nvPr/>
        </p:nvSpPr>
        <p:spPr>
          <a:xfrm>
            <a:off x="7419754" y="2907172"/>
            <a:ext cx="1260386" cy="420756"/>
          </a:xfrm>
          <a:prstGeom prst="rect">
            <a:avLst/>
          </a:prstGeom>
          <a:noFill/>
        </p:spPr>
        <p:txBody>
          <a:bodyPr wrap="square" rtlCol="0">
            <a:spAutoFit/>
          </a:bodyPr>
          <a:lstStyle/>
          <a:p>
            <a:pPr algn="ctr"/>
            <a:r>
              <a:rPr lang="en-GB" sz="1067" b="1" dirty="0">
                <a:solidFill>
                  <a:schemeClr val="bg1"/>
                </a:solidFill>
                <a:latin typeface="IBM Plex Sans" charset="0"/>
                <a:ea typeface="IBM Plex Sans" charset="0"/>
                <a:cs typeface="IBM Plex Sans" charset="0"/>
              </a:rPr>
              <a:t>Prod Environment</a:t>
            </a:r>
          </a:p>
        </p:txBody>
      </p:sp>
      <p:sp>
        <p:nvSpPr>
          <p:cNvPr id="44" name="Text Box 16"/>
          <p:cNvSpPr txBox="1">
            <a:spLocks noChangeArrowheads="1"/>
          </p:cNvSpPr>
          <p:nvPr/>
        </p:nvSpPr>
        <p:spPr bwMode="auto">
          <a:xfrm>
            <a:off x="6348286" y="4065168"/>
            <a:ext cx="3201929" cy="310683"/>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19997" tIns="62399" rIns="119997" bIns="623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algn="ctr"/>
            <a:r>
              <a:rPr kumimoji="1" lang="en-US" sz="1200" b="1" kern="1200" dirty="0">
                <a:solidFill>
                  <a:schemeClr val="bg2"/>
                </a:solidFill>
                <a:latin typeface="IBM Plex Sans" charset="0"/>
                <a:ea typeface="IBM Plex Sans" charset="0"/>
                <a:cs typeface="IBM Plex Sans" charset="0"/>
              </a:rPr>
              <a:t>Deployments</a:t>
            </a:r>
          </a:p>
        </p:txBody>
      </p:sp>
      <p:sp>
        <p:nvSpPr>
          <p:cNvPr id="45" name="Text Box 16"/>
          <p:cNvSpPr txBox="1">
            <a:spLocks noChangeArrowheads="1"/>
          </p:cNvSpPr>
          <p:nvPr/>
        </p:nvSpPr>
        <p:spPr bwMode="auto">
          <a:xfrm>
            <a:off x="6187159" y="3508619"/>
            <a:ext cx="1708459" cy="495349"/>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19997" tIns="62399" rIns="119997" bIns="623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pPr algn="ctr"/>
            <a:r>
              <a:rPr kumimoji="1" lang="en-US" sz="1200" b="1" kern="1200" dirty="0">
                <a:solidFill>
                  <a:schemeClr val="bg2"/>
                </a:solidFill>
                <a:latin typeface="IBM Plex Sans" charset="0"/>
                <a:ea typeface="IBM Plex Sans" charset="0"/>
                <a:cs typeface="IBM Plex Sans" charset="0"/>
              </a:rPr>
              <a:t>Test Automation, Code Coverage </a:t>
            </a:r>
          </a:p>
        </p:txBody>
      </p:sp>
      <p:sp>
        <p:nvSpPr>
          <p:cNvPr id="46" name="Text Box 16"/>
          <p:cNvSpPr txBox="1">
            <a:spLocks noChangeArrowheads="1"/>
          </p:cNvSpPr>
          <p:nvPr/>
        </p:nvSpPr>
        <p:spPr bwMode="auto">
          <a:xfrm>
            <a:off x="3979707" y="1881553"/>
            <a:ext cx="1708459" cy="310683"/>
          </a:xfrm>
          <a:prstGeom prst="rect">
            <a:avLst/>
          </a:prstGeom>
          <a:noFill/>
          <a:ln w="9525" cap="flat" cmpd="sng" algn="ctr">
            <a:noFill/>
            <a:prstDash val="solid"/>
            <a:headEnd/>
            <a:tailEnd/>
          </a:ln>
          <a:effectLst>
            <a:outerShdw blurRad="40000" dist="20000" dir="5400000" rotWithShape="0">
              <a:srgbClr val="000000">
                <a:alpha val="38000"/>
              </a:srgbClr>
            </a:outerShdw>
          </a:effectLst>
        </p:spPr>
        <p:txBody>
          <a:bodyPr wrap="square" lIns="119997" tIns="62399" rIns="119997" bIns="62399">
            <a:spAutoFit/>
          </a:bodyPr>
          <a:lstStyle>
            <a:defPPr>
              <a:defRPr lang="en-US"/>
            </a:defPPr>
            <a:lvl1pPr marR="0" lvl="0" indent="0" defTabSz="914400" fontAlgn="auto">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kumimoji="0" sz="900" b="0" i="0" u="none" strike="noStrike" kern="0" cap="none" spc="0" normalizeH="0" baseline="0">
                <a:ln>
                  <a:noFill/>
                </a:ln>
                <a:solidFill>
                  <a:srgbClr val="000000"/>
                </a:solidFill>
                <a:effectLst/>
                <a:uLnTx/>
                <a:uFillTx/>
                <a:latin typeface="Calibri" pitchFamily="34" charset="0"/>
                <a:ea typeface="MS PGothic" pitchFamily="34" charset="-128"/>
                <a:cs typeface=""/>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latin typeface="Arial"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5pPr>
            <a:lvl6pPr marL="25146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6pPr>
            <a:lvl7pPr marL="29718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7pPr>
            <a:lvl8pPr marL="3429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8pPr>
            <a:lvl9pPr marL="3886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600">
                <a:solidFill>
                  <a:schemeClr val="bg1"/>
                </a:solidFill>
                <a:latin typeface="Arial" pitchFamily="34" charset="0"/>
              </a:defRPr>
            </a:lvl9pPr>
          </a:lstStyle>
          <a:p>
            <a:r>
              <a:rPr kumimoji="1" lang="en-US" sz="1200" b="1" kern="1200" dirty="0">
                <a:solidFill>
                  <a:schemeClr val="bg2"/>
                </a:solidFill>
                <a:latin typeface="IBM Plex Sans" charset="0"/>
                <a:ea typeface="IBM Plex Sans" charset="0"/>
                <a:cs typeface="IBM Plex Sans" charset="0"/>
              </a:rPr>
              <a:t>Pipeline Automation </a:t>
            </a:r>
          </a:p>
        </p:txBody>
      </p:sp>
      <p:sp>
        <p:nvSpPr>
          <p:cNvPr id="49" name="Title 5"/>
          <p:cNvSpPr>
            <a:spLocks noGrp="1"/>
          </p:cNvSpPr>
          <p:nvPr>
            <p:ph type="title"/>
          </p:nvPr>
        </p:nvSpPr>
        <p:spPr>
          <a:xfrm>
            <a:off x="228600" y="201168"/>
            <a:ext cx="8573494" cy="381000"/>
          </a:xfrm>
        </p:spPr>
        <p:txBody>
          <a:bodyPr vert="horz" lIns="0" tIns="0" rIns="0" bIns="0" rtlCol="0" anchor="t" anchorCtr="0">
            <a:noAutofit/>
          </a:bodyPr>
          <a:lstStyle/>
          <a:p>
            <a:r>
              <a:rPr lang="en-US" dirty="0"/>
              <a:t>End to End Strategy </a:t>
            </a:r>
          </a:p>
        </p:txBody>
      </p:sp>
      <p:sp>
        <p:nvSpPr>
          <p:cNvPr id="35" name="Footer Placeholder 4"/>
          <p:cNvSpPr>
            <a:spLocks noGrp="1"/>
          </p:cNvSpPr>
          <p:nvPr>
            <p:ph type="ftr" sz="quarter" idx="11"/>
          </p:nvPr>
        </p:nvSpPr>
        <p:spPr>
          <a:prstGeom prst="rect">
            <a:avLst/>
          </a:prstGeom>
        </p:spPr>
        <p:txBody>
          <a:bodyPr vert="horz" lIns="0" tIns="0" rIns="0" bIns="0" rtlCol="0" anchor="ctr"/>
          <a:lstStyle/>
          <a:p>
            <a:r>
              <a:rPr lang="en-US" sz="450" dirty="0">
                <a:ea typeface="Arial" charset="0"/>
                <a:cs typeface="Arial" charset="0"/>
              </a:rPr>
              <a:t>IBM Z / © 2018 IBM Corporation</a:t>
            </a:r>
          </a:p>
        </p:txBody>
      </p:sp>
      <p:sp>
        <p:nvSpPr>
          <p:cNvPr id="50" name="Content Placeholder 6"/>
          <p:cNvSpPr txBox="1">
            <a:spLocks/>
          </p:cNvSpPr>
          <p:nvPr/>
        </p:nvSpPr>
        <p:spPr>
          <a:xfrm>
            <a:off x="523875" y="966788"/>
            <a:ext cx="8620125" cy="808037"/>
          </a:xfrm>
          <a:prstGeom prst="rect">
            <a:avLst/>
          </a:prstGeom>
        </p:spPr>
        <p:txBody>
          <a:bodyPr vert="horz" lIns="0" tIns="0" rIns="0" bIns="0" rtlCol="0">
            <a:noAutofit/>
          </a:bodyPr>
          <a:lstStyle>
            <a:lvl1pPr marL="130966" indent="-130966" algn="l" defTabSz="342892" rtl="0" eaLnBrk="1" latinLnBrk="0" hangingPunct="1">
              <a:lnSpc>
                <a:spcPct val="100000"/>
              </a:lnSpc>
              <a:spcBef>
                <a:spcPts val="825"/>
              </a:spcBef>
              <a:buFont typeface="Wingdings" pitchFamily="2" charset="2"/>
              <a:buChar char="§"/>
              <a:defRPr sz="1050" kern="1200">
                <a:solidFill>
                  <a:schemeClr val="tx1"/>
                </a:solidFill>
                <a:latin typeface="+mn-lt"/>
                <a:ea typeface="Arial" charset="0"/>
                <a:cs typeface="Arial" charset="0"/>
              </a:defRPr>
            </a:lvl1pPr>
            <a:lvl2pPr marL="297649" indent="-125013" algn="l" defTabSz="342892"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2pPr>
            <a:lvl3pPr marL="471476" indent="-125013" algn="l" defTabSz="342892"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3pPr>
            <a:lvl4pPr marL="602441" indent="-130966" algn="l" defTabSz="342892"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4pPr>
            <a:lvl5pPr marL="727454" indent="-125013" algn="l" defTabSz="342892" rtl="0" eaLnBrk="1" latinLnBrk="0" hangingPunct="1">
              <a:lnSpc>
                <a:spcPct val="100000"/>
              </a:lnSpc>
              <a:spcBef>
                <a:spcPts val="825"/>
              </a:spcBef>
              <a:spcAft>
                <a:spcPts val="0"/>
              </a:spcAft>
              <a:buFont typeface="Arial"/>
              <a:buChar char="»"/>
              <a:defRPr sz="1050" kern="1200">
                <a:solidFill>
                  <a:schemeClr val="tx1"/>
                </a:solidFill>
                <a:latin typeface="+mn-lt"/>
                <a:ea typeface="Arial" charset="0"/>
                <a:cs typeface="Arial" charset="0"/>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a:lstStyle>
          <a:p>
            <a:pPr fontAlgn="auto">
              <a:spcAft>
                <a:spcPts val="0"/>
              </a:spcAft>
            </a:pPr>
            <a:r>
              <a:rPr kumimoji="0" lang="en-US" sz="1400" dirty="0">
                <a:solidFill>
                  <a:schemeClr val="bg2"/>
                </a:solidFill>
                <a:latin typeface="IBM Plex Sans" charset="0"/>
                <a:ea typeface="IBM Plex Sans" charset="0"/>
                <a:cs typeface="IBM Plex Sans" charset="0"/>
              </a:rPr>
              <a:t>An End to End strategy is necessary to set steps to be taken</a:t>
            </a:r>
          </a:p>
          <a:p>
            <a:pPr fontAlgn="auto">
              <a:spcAft>
                <a:spcPts val="0"/>
              </a:spcAft>
            </a:pPr>
            <a:r>
              <a:rPr kumimoji="0" lang="en-US" sz="1400" dirty="0">
                <a:solidFill>
                  <a:schemeClr val="bg2"/>
                </a:solidFill>
                <a:latin typeface="IBM Plex Sans" charset="0"/>
                <a:ea typeface="IBM Plex Sans" charset="0"/>
                <a:cs typeface="IBM Plex Sans" charset="0"/>
              </a:rPr>
              <a:t>A single or similar DevOps pipeline improves collaboration and reduces friction between teams</a:t>
            </a:r>
          </a:p>
        </p:txBody>
      </p:sp>
    </p:spTree>
    <p:extLst>
      <p:ext uri="{BB962C8B-B14F-4D97-AF65-F5344CB8AC3E}">
        <p14:creationId xmlns:p14="http://schemas.microsoft.com/office/powerpoint/2010/main" val="1341291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Modern Development Environment</a:t>
            </a:r>
          </a:p>
        </p:txBody>
      </p:sp>
      <p:sp>
        <p:nvSpPr>
          <p:cNvPr id="3" name="Slide Number Placeholder 2"/>
          <p:cNvSpPr>
            <a:spLocks noGrp="1"/>
          </p:cNvSpPr>
          <p:nvPr>
            <p:ph type="sldNum" sz="quarter" idx="10"/>
          </p:nvPr>
        </p:nvSpPr>
        <p:spPr/>
        <p:txBody>
          <a:bodyPr/>
          <a:lstStyle/>
          <a:p>
            <a:fld id="{D0BE6F14-FF48-0F4F-A8AA-2E3F25371E4A}" type="slidenum">
              <a:rPr lang="en-US" smtClean="0"/>
              <a:pPr/>
              <a:t>6</a:t>
            </a:fld>
            <a:endParaRPr lang="en-US"/>
          </a:p>
        </p:txBody>
      </p:sp>
      <p:sp>
        <p:nvSpPr>
          <p:cNvPr id="15" name="Footer Placeholder 2"/>
          <p:cNvSpPr>
            <a:spLocks noGrp="1"/>
          </p:cNvSpPr>
          <p:nvPr>
            <p:ph type="ftr" sz="quarter" idx="11"/>
          </p:nvPr>
        </p:nvSpPr>
        <p:spPr/>
        <p:txBody>
          <a:bodyPr/>
          <a:lstStyle/>
          <a:p>
            <a:r>
              <a:rPr lang="en-US" dirty="0"/>
              <a:t>IBM Z / © </a:t>
            </a:r>
            <a:r>
              <a:rPr lang="is-IS" dirty="0"/>
              <a:t>2018</a:t>
            </a:r>
            <a:r>
              <a:rPr lang="en-US" dirty="0"/>
              <a:t> IBM Corporation</a:t>
            </a:r>
          </a:p>
        </p:txBody>
      </p:sp>
      <p:sp>
        <p:nvSpPr>
          <p:cNvPr id="5" name="TextBox 18"/>
          <p:cNvSpPr txBox="1"/>
          <p:nvPr/>
        </p:nvSpPr>
        <p:spPr>
          <a:xfrm>
            <a:off x="1799218" y="1193446"/>
            <a:ext cx="2986072" cy="523220"/>
          </a:xfrm>
          <a:prstGeom prst="rect">
            <a:avLst/>
          </a:prstGeom>
          <a:noFill/>
        </p:spPr>
        <p:txBody>
          <a:bodyPr wrap="square">
            <a:spAutoFit/>
          </a:bodyPr>
          <a:lstStyle>
            <a:defPPr>
              <a:defRPr lang="en-US"/>
            </a:defPPr>
            <a:lvl1pPr algn="l" defTabSz="912813" rtl="0" fontAlgn="base">
              <a:spcBef>
                <a:spcPct val="0"/>
              </a:spcBef>
              <a:spcAft>
                <a:spcPct val="0"/>
              </a:spcAft>
              <a:defRPr kern="1200">
                <a:solidFill>
                  <a:schemeClr val="tx1"/>
                </a:solidFill>
                <a:latin typeface="Arial" pitchFamily="34" charset="0"/>
                <a:ea typeface="+mn-ea"/>
                <a:cs typeface="Arial" pitchFamily="34" charset="0"/>
              </a:defRPr>
            </a:lvl1pPr>
            <a:lvl2pPr marL="4556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2pPr>
            <a:lvl3pPr marL="9128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3pPr>
            <a:lvl4pPr marL="13700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4pPr>
            <a:lvl5pPr marL="18272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lgn="ctr" defTabSz="1219170"/>
            <a:r>
              <a:rPr lang="en-US" sz="1400" dirty="0">
                <a:solidFill>
                  <a:schemeClr val="bg2"/>
                </a:solidFill>
                <a:latin typeface="IBM Plex Sans" charset="0"/>
                <a:ea typeface="IBM Plex Sans" charset="0"/>
                <a:cs typeface="IBM Plex Sans" charset="0"/>
              </a:rPr>
              <a:t>Application Discovery and Delivery Intelligence (ADDI)</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47466" y="2067495"/>
            <a:ext cx="2598251" cy="2293284"/>
          </a:xfrm>
          <a:prstGeom prst="rect">
            <a:avLst/>
          </a:prstGeom>
        </p:spPr>
      </p:pic>
      <p:sp>
        <p:nvSpPr>
          <p:cNvPr id="7" name="Right Arrow 6"/>
          <p:cNvSpPr/>
          <p:nvPr/>
        </p:nvSpPr>
        <p:spPr>
          <a:xfrm>
            <a:off x="1220821" y="2175111"/>
            <a:ext cx="614993" cy="402139"/>
          </a:xfrm>
          <a:prstGeom prst="rightArrow">
            <a:avLst/>
          </a:prstGeom>
          <a:solidFill>
            <a:srgbClr val="001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7054"/>
            <a:endParaRPr lang="en-US">
              <a:solidFill>
                <a:prstClr val="white"/>
              </a:solidFill>
              <a:latin typeface="IBM Plex Sans" charset="0"/>
              <a:ea typeface="IBM Plex Sans" charset="0"/>
              <a:cs typeface="IBM Plex Sans" charset="0"/>
            </a:endParaRPr>
          </a:p>
        </p:txBody>
      </p:sp>
      <p:sp>
        <p:nvSpPr>
          <p:cNvPr id="8" name="Text Box 6"/>
          <p:cNvSpPr txBox="1">
            <a:spLocks noChangeArrowheads="1"/>
          </p:cNvSpPr>
          <p:nvPr/>
        </p:nvSpPr>
        <p:spPr bwMode="auto">
          <a:xfrm>
            <a:off x="2320967" y="3678999"/>
            <a:ext cx="1942575" cy="665194"/>
          </a:xfrm>
          <a:prstGeom prst="rect">
            <a:avLst/>
          </a:prstGeom>
          <a:solidFill>
            <a:schemeClr val="tx2">
              <a:lumMod val="90000"/>
            </a:schemeClr>
          </a:solidFill>
          <a:ln w="9525">
            <a:noFill/>
            <a:miter lim="800000"/>
            <a:headEnd/>
            <a:tailEnd/>
          </a:ln>
        </p:spPr>
        <p:txBody>
          <a:bodyPr lIns="89923" tIns="45096" rIns="89923" bIns="45096"/>
          <a:lstStyle>
            <a:defPPr>
              <a:defRPr lang="en-US"/>
            </a:defPPr>
            <a:lvl1pPr algn="l" defTabSz="912813" rtl="0" fontAlgn="base">
              <a:spcBef>
                <a:spcPct val="0"/>
              </a:spcBef>
              <a:spcAft>
                <a:spcPct val="0"/>
              </a:spcAft>
              <a:defRPr kern="1200">
                <a:solidFill>
                  <a:schemeClr val="tx1"/>
                </a:solidFill>
                <a:latin typeface="Arial" pitchFamily="34" charset="0"/>
                <a:ea typeface="+mn-ea"/>
                <a:cs typeface="Arial" pitchFamily="34" charset="0"/>
              </a:defRPr>
            </a:lvl1pPr>
            <a:lvl2pPr marL="4556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2pPr>
            <a:lvl3pPr marL="9128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3pPr>
            <a:lvl4pPr marL="13700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4pPr>
            <a:lvl5pPr marL="18272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lnSpc>
                <a:spcPct val="102000"/>
              </a:lnSpc>
              <a:buSzPct val="100000"/>
              <a:tabLst>
                <a:tab pos="965176" algn="l"/>
                <a:tab pos="1930352" algn="l"/>
              </a:tabLst>
            </a:pPr>
            <a:r>
              <a:rPr lang="en-US" sz="1200" dirty="0">
                <a:solidFill>
                  <a:srgbClr val="000000"/>
                </a:solidFill>
                <a:latin typeface="IBM Plex Sans" charset="0"/>
                <a:ea typeface="IBM Plex Sans" charset="0"/>
                <a:cs typeface="IBM Plex Sans" charset="0"/>
              </a:rPr>
              <a:t>Discover And Understand  Your z/OS Assets, carry out impact analysis</a:t>
            </a:r>
          </a:p>
        </p:txBody>
      </p:sp>
      <p:sp>
        <p:nvSpPr>
          <p:cNvPr id="9" name="Text Box 6"/>
          <p:cNvSpPr txBox="1">
            <a:spLocks noChangeArrowheads="1"/>
          </p:cNvSpPr>
          <p:nvPr/>
        </p:nvSpPr>
        <p:spPr bwMode="auto">
          <a:xfrm>
            <a:off x="4482040" y="3184827"/>
            <a:ext cx="1983940" cy="570273"/>
          </a:xfrm>
          <a:prstGeom prst="rect">
            <a:avLst/>
          </a:prstGeom>
          <a:noFill/>
          <a:ln w="9525">
            <a:noFill/>
            <a:miter lim="800000"/>
            <a:headEnd/>
            <a:tailEnd/>
          </a:ln>
        </p:spPr>
        <p:txBody>
          <a:bodyPr lIns="89923" tIns="45096" rIns="89923" bIns="45096"/>
          <a:lstStyle>
            <a:defPPr>
              <a:defRPr lang="en-US"/>
            </a:defPPr>
            <a:lvl1pPr algn="l" defTabSz="912813" rtl="0" fontAlgn="base">
              <a:spcBef>
                <a:spcPct val="0"/>
              </a:spcBef>
              <a:spcAft>
                <a:spcPct val="0"/>
              </a:spcAft>
              <a:defRPr kern="1200">
                <a:solidFill>
                  <a:schemeClr val="tx1"/>
                </a:solidFill>
                <a:latin typeface="Arial" pitchFamily="34" charset="0"/>
                <a:ea typeface="+mn-ea"/>
                <a:cs typeface="Arial" pitchFamily="34" charset="0"/>
              </a:defRPr>
            </a:lvl1pPr>
            <a:lvl2pPr marL="4556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2pPr>
            <a:lvl3pPr marL="9128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3pPr>
            <a:lvl4pPr marL="13700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4pPr>
            <a:lvl5pPr marL="18272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a:lnSpc>
                <a:spcPct val="102000"/>
              </a:lnSpc>
              <a:buSzPct val="100000"/>
              <a:tabLst>
                <a:tab pos="965176" algn="l"/>
                <a:tab pos="1930352" algn="l"/>
              </a:tabLst>
            </a:pPr>
            <a:r>
              <a:rPr lang="en-US" sz="1200" dirty="0">
                <a:solidFill>
                  <a:srgbClr val="000000"/>
                </a:solidFill>
                <a:latin typeface="IBM Plex Sans" charset="0"/>
                <a:ea typeface="IBM Plex Sans" charset="0"/>
                <a:cs typeface="IBM Plex Sans" charset="0"/>
              </a:rPr>
              <a:t>Make changes and test effectively using operational feedback</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1383" y="2017061"/>
            <a:ext cx="3652753" cy="2865929"/>
          </a:xfrm>
          <a:prstGeom prst="rect">
            <a:avLst/>
          </a:prstGeom>
        </p:spPr>
      </p:pic>
      <p:sp>
        <p:nvSpPr>
          <p:cNvPr id="11" name="Right Arrow 10"/>
          <p:cNvSpPr/>
          <p:nvPr/>
        </p:nvSpPr>
        <p:spPr>
          <a:xfrm>
            <a:off x="4469020" y="2118872"/>
            <a:ext cx="663159" cy="402139"/>
          </a:xfrm>
          <a:prstGeom prst="rightArrow">
            <a:avLst/>
          </a:prstGeom>
          <a:solidFill>
            <a:srgbClr val="001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7054"/>
            <a:endParaRPr lang="en-US">
              <a:solidFill>
                <a:prstClr val="white"/>
              </a:solidFill>
              <a:latin typeface="IBM Plex Sans" charset="0"/>
              <a:ea typeface="IBM Plex Sans" charset="0"/>
              <a:cs typeface="IBM Plex Sans" charset="0"/>
            </a:endParaRPr>
          </a:p>
        </p:txBody>
      </p:sp>
      <p:sp>
        <p:nvSpPr>
          <p:cNvPr id="12" name="TextBox 11"/>
          <p:cNvSpPr txBox="1"/>
          <p:nvPr/>
        </p:nvSpPr>
        <p:spPr>
          <a:xfrm>
            <a:off x="5474010" y="1268391"/>
            <a:ext cx="3190210" cy="307777"/>
          </a:xfrm>
          <a:prstGeom prst="rect">
            <a:avLst/>
          </a:prstGeom>
          <a:noFill/>
        </p:spPr>
        <p:txBody>
          <a:bodyPr wrap="square">
            <a:spAutoFit/>
          </a:bodyPr>
          <a:lstStyle>
            <a:defPPr>
              <a:defRPr lang="en-US"/>
            </a:defPPr>
            <a:lvl1pPr algn="l" defTabSz="912813" rtl="0" fontAlgn="base">
              <a:spcBef>
                <a:spcPct val="0"/>
              </a:spcBef>
              <a:spcAft>
                <a:spcPct val="0"/>
              </a:spcAft>
              <a:defRPr kern="1200">
                <a:solidFill>
                  <a:schemeClr val="tx1"/>
                </a:solidFill>
                <a:latin typeface="Arial" pitchFamily="34" charset="0"/>
                <a:ea typeface="+mn-ea"/>
                <a:cs typeface="Arial" pitchFamily="34" charset="0"/>
              </a:defRPr>
            </a:lvl1pPr>
            <a:lvl2pPr marL="4556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2pPr>
            <a:lvl3pPr marL="9128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3pPr>
            <a:lvl4pPr marL="13700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4pPr>
            <a:lvl5pPr marL="1827213" indent="1588" algn="l" defTabSz="912813"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pPr defTabSz="1219170"/>
            <a:r>
              <a:rPr lang="en-US" sz="1400" dirty="0">
                <a:solidFill>
                  <a:schemeClr val="bg2"/>
                </a:solidFill>
                <a:latin typeface="IBM Plex Sans" charset="0"/>
                <a:ea typeface="IBM Plex Sans" charset="0"/>
                <a:cs typeface="IBM Plex Sans" charset="0"/>
              </a:rPr>
              <a:t>Application Delivery Foundation for Z</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476" y="1916976"/>
            <a:ext cx="969253" cy="1227478"/>
          </a:xfrm>
          <a:prstGeom prst="rect">
            <a:avLst/>
          </a:prstGeom>
        </p:spPr>
      </p:pic>
      <p:grpSp>
        <p:nvGrpSpPr>
          <p:cNvPr id="41" name="Group 40"/>
          <p:cNvGrpSpPr/>
          <p:nvPr/>
        </p:nvGrpSpPr>
        <p:grpSpPr>
          <a:xfrm>
            <a:off x="5336783" y="183915"/>
            <a:ext cx="3415247" cy="525430"/>
            <a:chOff x="5336783" y="183915"/>
            <a:chExt cx="3415247" cy="525430"/>
          </a:xfrm>
        </p:grpSpPr>
        <p:grpSp>
          <p:nvGrpSpPr>
            <p:cNvPr id="36" name="Group 35"/>
            <p:cNvGrpSpPr/>
            <p:nvPr/>
          </p:nvGrpSpPr>
          <p:grpSpPr>
            <a:xfrm>
              <a:off x="5336783" y="201168"/>
              <a:ext cx="3415247" cy="508177"/>
              <a:chOff x="5336783" y="201168"/>
              <a:chExt cx="3415247" cy="508177"/>
            </a:xfrm>
          </p:grpSpPr>
          <p:grpSp>
            <p:nvGrpSpPr>
              <p:cNvPr id="37" name="Group 36"/>
              <p:cNvGrpSpPr/>
              <p:nvPr/>
            </p:nvGrpSpPr>
            <p:grpSpPr>
              <a:xfrm>
                <a:off x="5336783" y="201168"/>
                <a:ext cx="3415247" cy="508177"/>
                <a:chOff x="5336783" y="201168"/>
                <a:chExt cx="3415247" cy="508177"/>
              </a:xfrm>
            </p:grpSpPr>
            <p:grpSp>
              <p:nvGrpSpPr>
                <p:cNvPr id="17" name="Group 16"/>
                <p:cNvGrpSpPr/>
                <p:nvPr/>
              </p:nvGrpSpPr>
              <p:grpSpPr>
                <a:xfrm>
                  <a:off x="5336783" y="201168"/>
                  <a:ext cx="3381955" cy="505071"/>
                  <a:chOff x="326066" y="2849718"/>
                  <a:chExt cx="11214474" cy="1445348"/>
                </a:xfrm>
              </p:grpSpPr>
              <p:sp>
                <p:nvSpPr>
                  <p:cNvPr id="18" name="Rectangle 17"/>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IBM Plex Sans" charset="0"/>
                      <a:ea typeface="IBM Plex Sans" charset="0"/>
                      <a:cs typeface="IBM Plex Sans" charset="0"/>
                    </a:endParaRPr>
                  </a:p>
                </p:txBody>
              </p:sp>
              <p:pic>
                <p:nvPicPr>
                  <p:cNvPr id="19" name="Picture 1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20" name="Picture 19"/>
                  <p:cNvPicPr>
                    <a:picLocks noChangeAspect="1"/>
                  </p:cNvPicPr>
                  <p:nvPr/>
                </p:nvPicPr>
                <p:blipFill>
                  <a:blip r:embed="rId7"/>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21" name="Picture 2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22" name="TextBox 21"/>
                  <p:cNvSpPr txBox="1"/>
                  <p:nvPr/>
                </p:nvSpPr>
                <p:spPr>
                  <a:xfrm>
                    <a:off x="433242" y="3606427"/>
                    <a:ext cx="2001963" cy="484415"/>
                  </a:xfrm>
                  <a:prstGeom prst="rect">
                    <a:avLst/>
                  </a:prstGeom>
                  <a:noFill/>
                </p:spPr>
                <p:txBody>
                  <a:bodyPr wrap="square" rtlCol="0">
                    <a:spAutoFit/>
                  </a:bodyPr>
                  <a:lstStyle/>
                  <a:p>
                    <a:r>
                      <a:rPr lang="en-GB" sz="500" b="1" dirty="0">
                        <a:solidFill>
                          <a:srgbClr val="1D3649"/>
                        </a:solidFill>
                        <a:latin typeface="IBM Plex Sans" charset="0"/>
                        <a:ea typeface="IBM Plex Sans" charset="0"/>
                        <a:cs typeface="IBM Plex Sans" charset="0"/>
                      </a:rPr>
                      <a:t>Development</a:t>
                    </a:r>
                  </a:p>
                </p:txBody>
              </p:sp>
              <p:sp>
                <p:nvSpPr>
                  <p:cNvPr id="23" name="TextBox 22"/>
                  <p:cNvSpPr txBox="1"/>
                  <p:nvPr/>
                </p:nvSpPr>
                <p:spPr>
                  <a:xfrm>
                    <a:off x="4448319" y="3629266"/>
                    <a:ext cx="1133271" cy="484415"/>
                  </a:xfrm>
                  <a:prstGeom prst="rect">
                    <a:avLst/>
                  </a:prstGeom>
                  <a:noFill/>
                </p:spPr>
                <p:txBody>
                  <a:bodyPr wrap="none" rtlCol="0">
                    <a:spAutoFit/>
                  </a:bodyPr>
                  <a:lstStyle/>
                  <a:p>
                    <a:pPr algn="ctr"/>
                    <a:r>
                      <a:rPr lang="en-GB" sz="500" b="1" dirty="0">
                        <a:solidFill>
                          <a:srgbClr val="1D3649"/>
                        </a:solidFill>
                        <a:latin typeface="IBM Plex Sans" charset="0"/>
                        <a:ea typeface="IBM Plex Sans" charset="0"/>
                        <a:cs typeface="IBM Plex Sans" charset="0"/>
                      </a:rPr>
                      <a:t>Build</a:t>
                    </a:r>
                  </a:p>
                </p:txBody>
              </p:sp>
              <p:sp>
                <p:nvSpPr>
                  <p:cNvPr id="24" name="TextBox 23"/>
                  <p:cNvSpPr txBox="1"/>
                  <p:nvPr/>
                </p:nvSpPr>
                <p:spPr>
                  <a:xfrm>
                    <a:off x="6459573" y="3590462"/>
                    <a:ext cx="1686083" cy="704604"/>
                  </a:xfrm>
                  <a:prstGeom prst="rect">
                    <a:avLst/>
                  </a:prstGeom>
                  <a:noFill/>
                </p:spPr>
                <p:txBody>
                  <a:bodyPr wrap="none" rtlCol="0">
                    <a:spAutoFit/>
                  </a:bodyPr>
                  <a:lstStyle/>
                  <a:p>
                    <a:pPr algn="ctr"/>
                    <a:r>
                      <a:rPr lang="en-GB" sz="500" b="1" dirty="0" err="1">
                        <a:solidFill>
                          <a:srgbClr val="1D3649"/>
                        </a:solidFill>
                        <a:latin typeface="IBM Plex Sans" charset="0"/>
                        <a:ea typeface="IBM Plex Sans" charset="0"/>
                        <a:cs typeface="IBM Plex Sans" charset="0"/>
                      </a:rPr>
                      <a:t>Artifact</a:t>
                    </a:r>
                    <a:endParaRPr lang="en-GB" sz="500" b="1" dirty="0">
                      <a:solidFill>
                        <a:srgbClr val="1D3649"/>
                      </a:solidFill>
                      <a:latin typeface="IBM Plex Sans" charset="0"/>
                      <a:ea typeface="IBM Plex Sans" charset="0"/>
                      <a:cs typeface="IBM Plex Sans" charset="0"/>
                    </a:endParaRPr>
                  </a:p>
                  <a:p>
                    <a:pPr algn="ctr"/>
                    <a:r>
                      <a:rPr lang="en-GB" sz="500" b="1" dirty="0">
                        <a:solidFill>
                          <a:srgbClr val="1D3649"/>
                        </a:solidFill>
                        <a:latin typeface="IBM Plex Sans" charset="0"/>
                        <a:ea typeface="IBM Plex Sans" charset="0"/>
                        <a:cs typeface="IBM Plex Sans" charset="0"/>
                      </a:rPr>
                      <a:t>Repository</a:t>
                    </a:r>
                  </a:p>
                </p:txBody>
              </p:sp>
              <p:cxnSp>
                <p:nvCxnSpPr>
                  <p:cNvPr id="25" name="Straight Arrow Connector 24"/>
                  <p:cNvCxnSpPr/>
                  <p:nvPr/>
                </p:nvCxnSpPr>
                <p:spPr bwMode="auto">
                  <a:xfrm>
                    <a:off x="1849577" y="3450097"/>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26" name="Straight Arrow Connector 25"/>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27" name="Straight Arrow Connector 26"/>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28" name="Content Placeholder 1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29" name="Straight Arrow Connector 28"/>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30" name="Picture 29">
                    <a:extLst>
                      <a:ext uri="{FF2B5EF4-FFF2-40B4-BE49-F238E27FC236}">
                        <a16:creationId xmlns:a16="http://schemas.microsoft.com/office/drawing/2014/main" id="{8A05827B-425B-1D43-821E-A6A019E41622}"/>
                      </a:ext>
                    </a:extLst>
                  </p:cNvPr>
                  <p:cNvPicPr>
                    <a:picLocks noChangeAspect="1"/>
                  </p:cNvPicPr>
                  <p:nvPr/>
                </p:nvPicPr>
                <p:blipFill>
                  <a:blip r:embed="rId10"/>
                  <a:stretch>
                    <a:fillRect/>
                  </a:stretch>
                </p:blipFill>
                <p:spPr>
                  <a:xfrm>
                    <a:off x="8667874" y="2947258"/>
                    <a:ext cx="438354" cy="426064"/>
                  </a:xfrm>
                  <a:prstGeom prst="rect">
                    <a:avLst/>
                  </a:prstGeom>
                </p:spPr>
              </p:pic>
              <p:pic>
                <p:nvPicPr>
                  <p:cNvPr id="31"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2" name="Picture 9"/>
                  <p:cNvPicPr>
                    <a:picLocks noChangeAspect="1" noChangeArrowheads="1"/>
                  </p:cNvPicPr>
                  <p:nvPr/>
                </p:nvPicPr>
                <p:blipFill>
                  <a:blip r:embed="rId12"/>
                  <a:srcRect/>
                  <a:stretch>
                    <a:fillRect/>
                  </a:stretch>
                </p:blipFill>
                <p:spPr bwMode="auto">
                  <a:xfrm>
                    <a:off x="10344200" y="3034449"/>
                    <a:ext cx="501090" cy="673069"/>
                  </a:xfrm>
                  <a:prstGeom prst="rect">
                    <a:avLst/>
                  </a:prstGeom>
                  <a:noFill/>
                  <a:ln w="9525">
                    <a:noFill/>
                    <a:miter lim="800000"/>
                    <a:headEnd/>
                    <a:tailEnd/>
                  </a:ln>
                </p:spPr>
              </p:pic>
              <p:sp>
                <p:nvSpPr>
                  <p:cNvPr id="33" name="TextBox 32"/>
                  <p:cNvSpPr txBox="1"/>
                  <p:nvPr/>
                </p:nvSpPr>
                <p:spPr>
                  <a:xfrm>
                    <a:off x="2944860" y="3653470"/>
                    <a:ext cx="1058850" cy="484415"/>
                  </a:xfrm>
                  <a:prstGeom prst="rect">
                    <a:avLst/>
                  </a:prstGeom>
                  <a:noFill/>
                </p:spPr>
                <p:txBody>
                  <a:bodyPr wrap="none" rtlCol="0">
                    <a:spAutoFit/>
                  </a:bodyPr>
                  <a:lstStyle/>
                  <a:p>
                    <a:r>
                      <a:rPr lang="en-GB" sz="500" b="1" dirty="0">
                        <a:solidFill>
                          <a:srgbClr val="1D3649"/>
                        </a:solidFill>
                        <a:latin typeface="IBM Plex Sans" charset="0"/>
                        <a:ea typeface="IBM Plex Sans" charset="0"/>
                        <a:cs typeface="IBM Plex Sans" charset="0"/>
                      </a:rPr>
                      <a:t>SCM</a:t>
                    </a:r>
                  </a:p>
                </p:txBody>
              </p:sp>
            </p:grpSp>
            <p:sp>
              <p:nvSpPr>
                <p:cNvPr id="34" name="TextBox 33"/>
                <p:cNvSpPr txBox="1"/>
                <p:nvPr/>
              </p:nvSpPr>
              <p:spPr>
                <a:xfrm>
                  <a:off x="7576989" y="463124"/>
                  <a:ext cx="77294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Test </a:t>
                  </a:r>
                </a:p>
                <a:p>
                  <a:pPr algn="ctr"/>
                  <a:r>
                    <a:rPr lang="en-GB" sz="500" b="1" dirty="0">
                      <a:solidFill>
                        <a:srgbClr val="1D3649"/>
                      </a:solidFill>
                      <a:latin typeface="IBM Plex Sans" charset="0"/>
                      <a:ea typeface="IBM Plex Sans" charset="0"/>
                      <a:cs typeface="IBM Plex Sans" charset="0"/>
                    </a:rPr>
                    <a:t>Environments</a:t>
                  </a:r>
                </a:p>
              </p:txBody>
            </p:sp>
            <p:sp>
              <p:nvSpPr>
                <p:cNvPr id="35" name="TextBox 34"/>
                <p:cNvSpPr txBox="1"/>
                <p:nvPr/>
              </p:nvSpPr>
              <p:spPr>
                <a:xfrm>
                  <a:off x="8119413" y="460018"/>
                  <a:ext cx="63261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Prod </a:t>
                  </a:r>
                </a:p>
                <a:p>
                  <a:pPr algn="ctr"/>
                  <a:r>
                    <a:rPr lang="en-GB" sz="500" b="1" dirty="0">
                      <a:solidFill>
                        <a:srgbClr val="1D3649"/>
                      </a:solidFill>
                      <a:latin typeface="IBM Plex Sans" charset="0"/>
                      <a:ea typeface="IBM Plex Sans" charset="0"/>
                      <a:cs typeface="IBM Plex Sans" charset="0"/>
                    </a:rPr>
                    <a:t>Environment</a:t>
                  </a:r>
                </a:p>
              </p:txBody>
            </p:sp>
          </p:grpSp>
          <p:cxnSp>
            <p:nvCxnSpPr>
              <p:cNvPr id="40" name="Straight Arrow Connector 39"/>
              <p:cNvCxnSpPr/>
              <p:nvPr/>
            </p:nvCxnSpPr>
            <p:spPr bwMode="auto">
              <a:xfrm>
                <a:off x="8060284" y="415988"/>
                <a:ext cx="271484" cy="0"/>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grpSp>
        <p:sp>
          <p:nvSpPr>
            <p:cNvPr id="38" name="Rectangle 37"/>
            <p:cNvSpPr/>
            <p:nvPr/>
          </p:nvSpPr>
          <p:spPr>
            <a:xfrm>
              <a:off x="5926369" y="183915"/>
              <a:ext cx="2792369"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39" name="TextBox 38"/>
          <p:cNvSpPr txBox="1"/>
          <p:nvPr/>
        </p:nvSpPr>
        <p:spPr>
          <a:xfrm>
            <a:off x="5361238" y="3661687"/>
            <a:ext cx="2815465" cy="1169549"/>
          </a:xfrm>
          <a:prstGeom prst="rect">
            <a:avLst/>
          </a:prstGeom>
          <a:solidFill>
            <a:schemeClr val="bg2">
              <a:lumMod val="85000"/>
            </a:schemeClr>
          </a:solidFill>
        </p:spPr>
        <p:txBody>
          <a:bodyPr wrap="square" lIns="91438" tIns="45719" rIns="91438" bIns="45719" rtlCol="0">
            <a:spAutoFit/>
          </a:bodyPr>
          <a:lstStyle/>
          <a:p>
            <a:pPr marL="171446" indent="-171446">
              <a:spcAft>
                <a:spcPts val="900"/>
              </a:spcAft>
              <a:buFont typeface="Arial" charset="0"/>
              <a:buChar char="•"/>
            </a:pPr>
            <a:r>
              <a:rPr lang="en-US" sz="1100" kern="0" dirty="0">
                <a:latin typeface="+mn-lt"/>
                <a:ea typeface="MS PGothic"/>
              </a:rPr>
              <a:t>Reduce development and testing efforts 10-30%</a:t>
            </a:r>
          </a:p>
          <a:p>
            <a:pPr marL="171446" indent="-171446">
              <a:spcAft>
                <a:spcPts val="900"/>
              </a:spcAft>
              <a:buFont typeface="Arial" charset="0"/>
              <a:buChar char="•"/>
            </a:pPr>
            <a:r>
              <a:rPr lang="en-US" sz="1100" kern="0" dirty="0">
                <a:latin typeface="+mn-lt"/>
                <a:ea typeface="MS PGothic"/>
              </a:rPr>
              <a:t>Increase code quality by 50% </a:t>
            </a:r>
          </a:p>
          <a:p>
            <a:pPr marL="171446" indent="-171446">
              <a:spcAft>
                <a:spcPts val="900"/>
              </a:spcAft>
              <a:buFont typeface="Arial" charset="0"/>
              <a:buChar char="•"/>
            </a:pPr>
            <a:r>
              <a:rPr lang="en-US" sz="1100" kern="0" dirty="0">
                <a:latin typeface="+mn-lt"/>
                <a:ea typeface="MS PGothic"/>
              </a:rPr>
              <a:t>Plan and manage automation activities in 50% the time</a:t>
            </a:r>
            <a:endParaRPr lang="en-US" sz="1100" dirty="0">
              <a:latin typeface="+mn-lt"/>
            </a:endParaRPr>
          </a:p>
        </p:txBody>
      </p:sp>
    </p:spTree>
    <p:extLst>
      <p:ext uri="{BB962C8B-B14F-4D97-AF65-F5344CB8AC3E}">
        <p14:creationId xmlns:p14="http://schemas.microsoft.com/office/powerpoint/2010/main" val="3756680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000" dirty="0"/>
              <a:t>Why a modern Source Code Manager matters </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1216481521"/>
              </p:ext>
            </p:extLst>
          </p:nvPr>
        </p:nvGraphicFramePr>
        <p:xfrm>
          <a:off x="1719189" y="931524"/>
          <a:ext cx="6341269" cy="3558540"/>
        </p:xfrm>
        <a:graphic>
          <a:graphicData uri="http://schemas.openxmlformats.org/drawingml/2006/table">
            <a:tbl>
              <a:tblPr firstRow="1" bandRow="1">
                <a:tableStyleId>{5C22544A-7EE6-4342-B048-85BDC9FD1C3A}</a:tableStyleId>
              </a:tblPr>
              <a:tblGrid>
                <a:gridCol w="4262660">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998489">
                  <a:extLst>
                    <a:ext uri="{9D8B030D-6E8A-4147-A177-3AD203B41FA5}">
                      <a16:colId xmlns:a16="http://schemas.microsoft.com/office/drawing/2014/main" val="20002"/>
                    </a:ext>
                  </a:extLst>
                </a:gridCol>
              </a:tblGrid>
              <a:tr h="278130">
                <a:tc>
                  <a:txBody>
                    <a:bodyPr/>
                    <a:lstStyle/>
                    <a:p>
                      <a:r>
                        <a:rPr lang="en-US" sz="800" dirty="0">
                          <a:solidFill>
                            <a:schemeClr val="tx1"/>
                          </a:solidFill>
                        </a:rPr>
                        <a:t>Capability </a:t>
                      </a:r>
                    </a:p>
                  </a:txBody>
                  <a:tcPr marL="68580" marR="68580" marT="34290" marB="34290"/>
                </a:tc>
                <a:tc>
                  <a:txBody>
                    <a:bodyPr/>
                    <a:lstStyle/>
                    <a:p>
                      <a:pPr algn="ctr"/>
                      <a:r>
                        <a:rPr lang="en-US" sz="800" dirty="0">
                          <a:solidFill>
                            <a:schemeClr val="tx1"/>
                          </a:solidFill>
                        </a:rPr>
                        <a:t> GIT</a:t>
                      </a:r>
                    </a:p>
                  </a:txBody>
                  <a:tcPr marL="68580" marR="68580" marT="34290" marB="34290"/>
                </a:tc>
                <a:tc>
                  <a:txBody>
                    <a:bodyPr/>
                    <a:lstStyle/>
                    <a:p>
                      <a:r>
                        <a:rPr lang="en-US" sz="800" dirty="0">
                          <a:solidFill>
                            <a:schemeClr val="tx1"/>
                          </a:solidFill>
                        </a:rPr>
                        <a:t>Host SCM </a:t>
                      </a:r>
                    </a:p>
                  </a:txBody>
                  <a:tcPr marL="68580" marR="68580" marT="34290" marB="34290"/>
                </a:tc>
                <a:extLst>
                  <a:ext uri="{0D108BD9-81ED-4DB2-BD59-A6C34878D82A}">
                    <a16:rowId xmlns:a16="http://schemas.microsoft.com/office/drawing/2014/main" val="10000"/>
                  </a:ext>
                </a:extLst>
              </a:tr>
              <a:tr h="278130">
                <a:tc>
                  <a:txBody>
                    <a:bodyPr/>
                    <a:lstStyle/>
                    <a:p>
                      <a:r>
                        <a:rPr lang="en-US" sz="1050" b="1" dirty="0">
                          <a:solidFill>
                            <a:schemeClr val="tx1"/>
                          </a:solidFill>
                        </a:rPr>
                        <a:t>Cross language / cross platform support </a:t>
                      </a:r>
                    </a:p>
                  </a:txBody>
                  <a:tcPr marL="68580" marR="68580" marT="34290" marB="34290"/>
                </a:tc>
                <a:tc>
                  <a:txBody>
                    <a:bodyPr/>
                    <a:lstStyle/>
                    <a:p>
                      <a:endParaRPr lang="en-US" sz="800"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extLst>
                  <a:ext uri="{0D108BD9-81ED-4DB2-BD59-A6C34878D82A}">
                    <a16:rowId xmlns:a16="http://schemas.microsoft.com/office/drawing/2014/main" val="10001"/>
                  </a:ext>
                </a:extLst>
              </a:tr>
              <a:tr h="278130">
                <a:tc>
                  <a:txBody>
                    <a:bodyPr/>
                    <a:lstStyle/>
                    <a:p>
                      <a:r>
                        <a:rPr lang="en-US" sz="1050" b="1" dirty="0">
                          <a:solidFill>
                            <a:schemeClr val="tx1"/>
                          </a:solidFill>
                        </a:rPr>
                        <a:t>Branching</a:t>
                      </a:r>
                      <a:r>
                        <a:rPr lang="en-US" sz="1050" b="1" baseline="0" dirty="0">
                          <a:solidFill>
                            <a:schemeClr val="tx1"/>
                          </a:solidFill>
                        </a:rPr>
                        <a:t> / Streams </a:t>
                      </a:r>
                      <a:r>
                        <a:rPr lang="mr-IN" sz="1050" b="1" baseline="0" dirty="0">
                          <a:solidFill>
                            <a:schemeClr val="tx1"/>
                          </a:solidFill>
                        </a:rPr>
                        <a:t>–</a:t>
                      </a:r>
                      <a:r>
                        <a:rPr lang="en-US" sz="1050" b="1" baseline="0" dirty="0">
                          <a:solidFill>
                            <a:schemeClr val="tx1"/>
                          </a:solidFill>
                        </a:rPr>
                        <a:t> parallel development </a:t>
                      </a:r>
                      <a:endParaRPr lang="en-US" sz="1050" b="1"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extLst>
                  <a:ext uri="{0D108BD9-81ED-4DB2-BD59-A6C34878D82A}">
                    <a16:rowId xmlns:a16="http://schemas.microsoft.com/office/drawing/2014/main" val="10002"/>
                  </a:ext>
                </a:extLst>
              </a:tr>
              <a:tr h="278130">
                <a:tc>
                  <a:txBody>
                    <a:bodyPr/>
                    <a:lstStyle/>
                    <a:p>
                      <a:r>
                        <a:rPr lang="en-US" sz="1050" b="1" dirty="0">
                          <a:solidFill>
                            <a:schemeClr val="tx1"/>
                          </a:solidFill>
                        </a:rPr>
                        <a:t>“University grad friendly” </a:t>
                      </a:r>
                      <a:r>
                        <a:rPr lang="mr-IN" sz="1050" b="1" dirty="0">
                          <a:solidFill>
                            <a:schemeClr val="tx1"/>
                          </a:solidFill>
                        </a:rPr>
                        <a:t>–</a:t>
                      </a:r>
                      <a:r>
                        <a:rPr lang="en-US" sz="1050" b="1" dirty="0">
                          <a:solidFill>
                            <a:schemeClr val="tx1"/>
                          </a:solidFill>
                        </a:rPr>
                        <a:t> uses standard capabilities that new developers understand</a:t>
                      </a:r>
                    </a:p>
                  </a:txBody>
                  <a:tcPr marL="68580" marR="68580" marT="34290" marB="34290"/>
                </a:tc>
                <a:tc>
                  <a:txBody>
                    <a:bodyPr/>
                    <a:lstStyle/>
                    <a:p>
                      <a:endParaRPr lang="en-US" sz="800"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extLst>
                  <a:ext uri="{0D108BD9-81ED-4DB2-BD59-A6C34878D82A}">
                    <a16:rowId xmlns:a16="http://schemas.microsoft.com/office/drawing/2014/main" val="10003"/>
                  </a:ext>
                </a:extLst>
              </a:tr>
              <a:tr h="278130">
                <a:tc>
                  <a:txBody>
                    <a:bodyPr/>
                    <a:lstStyle/>
                    <a:p>
                      <a:r>
                        <a:rPr lang="en-US" sz="1050" b="1" dirty="0">
                          <a:solidFill>
                            <a:schemeClr val="tx1"/>
                          </a:solidFill>
                        </a:rPr>
                        <a:t>Continuous Testing </a:t>
                      </a:r>
                    </a:p>
                  </a:txBody>
                  <a:tcPr marL="68580" marR="68580" marT="34290" marB="34290"/>
                </a:tc>
                <a:tc>
                  <a:txBody>
                    <a:bodyPr/>
                    <a:lstStyle/>
                    <a:p>
                      <a:endParaRPr lang="en-US" sz="800"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extLst>
                  <a:ext uri="{0D108BD9-81ED-4DB2-BD59-A6C34878D82A}">
                    <a16:rowId xmlns:a16="http://schemas.microsoft.com/office/drawing/2014/main" val="10004"/>
                  </a:ext>
                </a:extLst>
              </a:tr>
              <a:tr h="278130">
                <a:tc>
                  <a:txBody>
                    <a:bodyPr/>
                    <a:lstStyle/>
                    <a:p>
                      <a:r>
                        <a:rPr lang="en-US" sz="1050" b="1" dirty="0">
                          <a:solidFill>
                            <a:schemeClr val="tx1"/>
                          </a:solidFill>
                        </a:rPr>
                        <a:t>Support for storing</a:t>
                      </a:r>
                      <a:r>
                        <a:rPr lang="en-US" sz="1050" b="1" baseline="0" dirty="0">
                          <a:solidFill>
                            <a:schemeClr val="tx1"/>
                          </a:solidFill>
                        </a:rPr>
                        <a:t> test cases along side of source code </a:t>
                      </a:r>
                      <a:endParaRPr lang="en-US" sz="1050" b="1"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extLst>
                  <a:ext uri="{0D108BD9-81ED-4DB2-BD59-A6C34878D82A}">
                    <a16:rowId xmlns:a16="http://schemas.microsoft.com/office/drawing/2014/main" val="10005"/>
                  </a:ext>
                </a:extLst>
              </a:tr>
              <a:tr h="278130">
                <a:tc>
                  <a:txBody>
                    <a:bodyPr/>
                    <a:lstStyle/>
                    <a:p>
                      <a:r>
                        <a:rPr lang="en-US" sz="1050" b="1" dirty="0">
                          <a:solidFill>
                            <a:schemeClr val="tx1"/>
                          </a:solidFill>
                        </a:rPr>
                        <a:t>Continuous</a:t>
                      </a:r>
                      <a:r>
                        <a:rPr lang="en-US" sz="1050" b="1" baseline="0" dirty="0">
                          <a:solidFill>
                            <a:schemeClr val="tx1"/>
                          </a:solidFill>
                        </a:rPr>
                        <a:t> Innovation </a:t>
                      </a:r>
                      <a:endParaRPr lang="en-US" sz="1050" b="1"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extLst>
                  <a:ext uri="{0D108BD9-81ED-4DB2-BD59-A6C34878D82A}">
                    <a16:rowId xmlns:a16="http://schemas.microsoft.com/office/drawing/2014/main" val="10006"/>
                  </a:ext>
                </a:extLst>
              </a:tr>
              <a:tr h="278130">
                <a:tc>
                  <a:txBody>
                    <a:bodyPr/>
                    <a:lstStyle/>
                    <a:p>
                      <a:r>
                        <a:rPr lang="en-US" sz="1050" b="1" dirty="0">
                          <a:solidFill>
                            <a:schemeClr val="tx1"/>
                          </a:solidFill>
                        </a:rPr>
                        <a:t>Common processes across teams</a:t>
                      </a:r>
                      <a:r>
                        <a:rPr lang="en-US" sz="1050" b="1" baseline="0" dirty="0">
                          <a:solidFill>
                            <a:schemeClr val="tx1"/>
                          </a:solidFill>
                        </a:rPr>
                        <a:t> </a:t>
                      </a:r>
                      <a:endParaRPr lang="en-US" sz="1050" b="1"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extLst>
                  <a:ext uri="{0D108BD9-81ED-4DB2-BD59-A6C34878D82A}">
                    <a16:rowId xmlns:a16="http://schemas.microsoft.com/office/drawing/2014/main" val="10007"/>
                  </a:ext>
                </a:extLst>
              </a:tr>
              <a:tr h="278130">
                <a:tc>
                  <a:txBody>
                    <a:bodyPr/>
                    <a:lstStyle/>
                    <a:p>
                      <a:r>
                        <a:rPr lang="en-US" sz="1050" b="1" dirty="0">
                          <a:solidFill>
                            <a:schemeClr val="tx1"/>
                          </a:solidFill>
                        </a:rPr>
                        <a:t>Open integrations</a:t>
                      </a:r>
                    </a:p>
                  </a:txBody>
                  <a:tcPr marL="68580" marR="68580" marT="34290" marB="34290"/>
                </a:tc>
                <a:tc>
                  <a:txBody>
                    <a:bodyPr/>
                    <a:lstStyle/>
                    <a:p>
                      <a:endParaRPr lang="en-US" sz="800"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extLst>
                  <a:ext uri="{0D108BD9-81ED-4DB2-BD59-A6C34878D82A}">
                    <a16:rowId xmlns:a16="http://schemas.microsoft.com/office/drawing/2014/main" val="10008"/>
                  </a:ext>
                </a:extLst>
              </a:tr>
              <a:tr h="278130">
                <a:tc>
                  <a:txBody>
                    <a:bodyPr/>
                    <a:lstStyle/>
                    <a:p>
                      <a:r>
                        <a:rPr lang="en-US" sz="1050" b="1" dirty="0">
                          <a:solidFill>
                            <a:schemeClr val="tx1"/>
                          </a:solidFill>
                        </a:rPr>
                        <a:t>Host</a:t>
                      </a:r>
                      <a:r>
                        <a:rPr lang="en-US" sz="1050" b="1" baseline="0" dirty="0">
                          <a:solidFill>
                            <a:schemeClr val="tx1"/>
                          </a:solidFill>
                        </a:rPr>
                        <a:t> only configuration </a:t>
                      </a:r>
                      <a:r>
                        <a:rPr lang="mr-IN" sz="1050" b="1" baseline="0" dirty="0">
                          <a:solidFill>
                            <a:schemeClr val="tx1"/>
                          </a:solidFill>
                        </a:rPr>
                        <a:t>–</a:t>
                      </a:r>
                      <a:r>
                        <a:rPr lang="en-US" sz="1050" b="1" baseline="0" dirty="0">
                          <a:solidFill>
                            <a:schemeClr val="tx1"/>
                          </a:solidFill>
                        </a:rPr>
                        <a:t> can be complex configuration and upgrade</a:t>
                      </a:r>
                      <a:endParaRPr lang="en-US" sz="1050" b="1"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extLst>
                  <a:ext uri="{0D108BD9-81ED-4DB2-BD59-A6C34878D82A}">
                    <a16:rowId xmlns:a16="http://schemas.microsoft.com/office/drawing/2014/main" val="10009"/>
                  </a:ext>
                </a:extLst>
              </a:tr>
              <a:tr h="278130">
                <a:tc>
                  <a:txBody>
                    <a:bodyPr/>
                    <a:lstStyle/>
                    <a:p>
                      <a:r>
                        <a:rPr lang="en-US" sz="1050" b="1" dirty="0">
                          <a:solidFill>
                            <a:schemeClr val="tx1"/>
                          </a:solidFill>
                        </a:rPr>
                        <a:t>Host only source management</a:t>
                      </a:r>
                      <a:r>
                        <a:rPr lang="en-US" sz="1050" b="1" baseline="0" dirty="0">
                          <a:solidFill>
                            <a:schemeClr val="tx1"/>
                          </a:solidFill>
                        </a:rPr>
                        <a:t> </a:t>
                      </a:r>
                      <a:endParaRPr lang="en-US" sz="1050" b="1"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extLst>
                  <a:ext uri="{0D108BD9-81ED-4DB2-BD59-A6C34878D82A}">
                    <a16:rowId xmlns:a16="http://schemas.microsoft.com/office/drawing/2014/main" val="10010"/>
                  </a:ext>
                </a:extLst>
              </a:tr>
              <a:tr h="278130">
                <a:tc>
                  <a:txBody>
                    <a:bodyPr/>
                    <a:lstStyle/>
                    <a:p>
                      <a:r>
                        <a:rPr lang="en-US" sz="1050" b="1" baseline="0" dirty="0">
                          <a:solidFill>
                            <a:schemeClr val="tx1"/>
                          </a:solidFill>
                        </a:rPr>
                        <a:t>Limited traditional promotion paths </a:t>
                      </a:r>
                      <a:endParaRPr lang="en-US" sz="1050" b="1"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tc>
                  <a:txBody>
                    <a:bodyPr/>
                    <a:lstStyle/>
                    <a:p>
                      <a:endParaRPr lang="en-US" sz="800" dirty="0">
                        <a:solidFill>
                          <a:schemeClr val="tx1"/>
                        </a:solidFill>
                      </a:endParaRPr>
                    </a:p>
                  </a:txBody>
                  <a:tcPr marL="68580" marR="68580" marT="34290" marB="34290"/>
                </a:tc>
                <a:extLst>
                  <a:ext uri="{0D108BD9-81ED-4DB2-BD59-A6C34878D82A}">
                    <a16:rowId xmlns:a16="http://schemas.microsoft.com/office/drawing/2014/main" val="10011"/>
                  </a:ext>
                </a:extLst>
              </a:tr>
            </a:tbl>
          </a:graphicData>
        </a:graphic>
      </p:graphicFrame>
      <p:sp>
        <p:nvSpPr>
          <p:cNvPr id="8" name="TextBox 7"/>
          <p:cNvSpPr txBox="1"/>
          <p:nvPr/>
        </p:nvSpPr>
        <p:spPr>
          <a:xfrm flipH="1">
            <a:off x="1439652" y="4731990"/>
            <a:ext cx="6014383" cy="253916"/>
          </a:xfrm>
          <a:prstGeom prst="rect">
            <a:avLst/>
          </a:prstGeom>
          <a:noFill/>
        </p:spPr>
        <p:txBody>
          <a:bodyPr wrap="square" rtlCol="0">
            <a:spAutoFit/>
          </a:bodyPr>
          <a:lstStyle/>
          <a:p>
            <a:r>
              <a:rPr kumimoji="0" lang="en-US" sz="1050" dirty="0">
                <a:solidFill>
                  <a:srgbClr val="6D6E70"/>
                </a:solidFill>
                <a:latin typeface="Arial" pitchFamily="34" charset="0"/>
                <a:cs typeface="Arial" pitchFamily="34" charset="0"/>
              </a:rPr>
              <a:t>*Any flavor of </a:t>
            </a:r>
            <a:r>
              <a:rPr kumimoji="0" lang="en-US" sz="1050" dirty="0" err="1">
                <a:solidFill>
                  <a:srgbClr val="6D6E70"/>
                </a:solidFill>
                <a:latin typeface="Arial" pitchFamily="34" charset="0"/>
                <a:cs typeface="Arial" pitchFamily="34" charset="0"/>
              </a:rPr>
              <a:t>Git</a:t>
            </a:r>
            <a:r>
              <a:rPr kumimoji="0" lang="en-US" sz="1050" dirty="0">
                <a:solidFill>
                  <a:srgbClr val="6D6E70"/>
                </a:solidFill>
                <a:latin typeface="Arial" pitchFamily="34" charset="0"/>
                <a:cs typeface="Arial" pitchFamily="34" charset="0"/>
              </a:rPr>
              <a:t> </a:t>
            </a:r>
            <a:r>
              <a:rPr kumimoji="0" lang="mr-IN" sz="1050" dirty="0">
                <a:solidFill>
                  <a:srgbClr val="6D6E70"/>
                </a:solidFill>
                <a:latin typeface="Arial" pitchFamily="34" charset="0"/>
                <a:cs typeface="Arial" pitchFamily="34" charset="0"/>
              </a:rPr>
              <a:t>–</a:t>
            </a:r>
            <a:r>
              <a:rPr kumimoji="0" lang="en-US" sz="1050" dirty="0">
                <a:solidFill>
                  <a:srgbClr val="6D6E70"/>
                </a:solidFill>
                <a:latin typeface="Arial" pitchFamily="34" charset="0"/>
                <a:cs typeface="Arial" pitchFamily="34" charset="0"/>
              </a:rPr>
              <a:t> using the Rocket Software client on z/OS  </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506" y="1283926"/>
            <a:ext cx="122419" cy="118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506" y="1553956"/>
            <a:ext cx="122419" cy="118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506" y="1841605"/>
            <a:ext cx="122419" cy="118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4707" y="2480565"/>
            <a:ext cx="122419" cy="118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4707" y="2750595"/>
            <a:ext cx="122419" cy="118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6926" y="3075372"/>
            <a:ext cx="122419" cy="118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1725" y="3345402"/>
            <a:ext cx="122419" cy="118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9506" y="2201153"/>
            <a:ext cx="122419" cy="118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1524" y="3645593"/>
            <a:ext cx="122419" cy="118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7957" y="3977093"/>
            <a:ext cx="122419" cy="118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7957" y="4248365"/>
            <a:ext cx="122419" cy="118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7333" y="1324677"/>
            <a:ext cx="131129" cy="12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2194" y="1553956"/>
            <a:ext cx="131129" cy="12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62109" y="1846000"/>
            <a:ext cx="131129" cy="12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2194" y="2206120"/>
            <a:ext cx="131129" cy="12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2194" y="2480566"/>
            <a:ext cx="131129" cy="12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62109" y="2750596"/>
            <a:ext cx="131129" cy="12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43741" y="3040882"/>
            <a:ext cx="131129" cy="12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64328" y="3299557"/>
            <a:ext cx="131129" cy="12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2930" y="3651215"/>
            <a:ext cx="131129" cy="12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4346" y="3973761"/>
            <a:ext cx="131129" cy="12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8354" y="4243701"/>
            <a:ext cx="131129" cy="120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 name="Footer Placeholder 4"/>
          <p:cNvSpPr txBox="1">
            <a:spLocks/>
          </p:cNvSpPr>
          <p:nvPr/>
        </p:nvSpPr>
        <p:spPr>
          <a:xfrm>
            <a:off x="228600" y="4826480"/>
            <a:ext cx="6400800" cy="137160"/>
          </a:xfrm>
          <a:prstGeom prst="rect">
            <a:avLst/>
          </a:prstGeom>
        </p:spPr>
        <p:txBody>
          <a:bodyPr vert="horz" lIns="0" tIns="0" rIns="0" bIns="0" rtlCol="0" anchor="ctr"/>
          <a:lstStyle>
            <a:defPPr>
              <a:defRPr lang="en-US"/>
            </a:defPPr>
            <a:lvl1pPr marL="0" algn="l" defTabSz="685800" rtl="0" eaLnBrk="1" latinLnBrk="0" hangingPunct="1">
              <a:defRPr sz="600" kern="1200" baseline="0">
                <a:solidFill>
                  <a:schemeClr val="tx1"/>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50">
                <a:solidFill>
                  <a:srgbClr val="000000"/>
                </a:solidFill>
              </a:rPr>
              <a:t>IBM Z / © 2018 IBM Corporation</a:t>
            </a:r>
            <a:endParaRPr lang="en-US" sz="450" dirty="0">
              <a:solidFill>
                <a:srgbClr val="000000"/>
              </a:solidFill>
            </a:endParaRPr>
          </a:p>
        </p:txBody>
      </p:sp>
      <p:grpSp>
        <p:nvGrpSpPr>
          <p:cNvPr id="52" name="Group 51"/>
          <p:cNvGrpSpPr/>
          <p:nvPr/>
        </p:nvGrpSpPr>
        <p:grpSpPr>
          <a:xfrm>
            <a:off x="5681717" y="123488"/>
            <a:ext cx="3435830" cy="530274"/>
            <a:chOff x="5681717" y="123488"/>
            <a:chExt cx="3435830" cy="530274"/>
          </a:xfrm>
        </p:grpSpPr>
        <p:grpSp>
          <p:nvGrpSpPr>
            <p:cNvPr id="53" name="Group 52"/>
            <p:cNvGrpSpPr/>
            <p:nvPr/>
          </p:nvGrpSpPr>
          <p:grpSpPr>
            <a:xfrm>
              <a:off x="5702300" y="145585"/>
              <a:ext cx="3415247" cy="508177"/>
              <a:chOff x="5702300" y="145585"/>
              <a:chExt cx="3415247" cy="508177"/>
            </a:xfrm>
          </p:grpSpPr>
          <p:grpSp>
            <p:nvGrpSpPr>
              <p:cNvPr id="56" name="Group 55"/>
              <p:cNvGrpSpPr/>
              <p:nvPr/>
            </p:nvGrpSpPr>
            <p:grpSpPr>
              <a:xfrm>
                <a:off x="5702300" y="145585"/>
                <a:ext cx="3415247" cy="508177"/>
                <a:chOff x="5336783" y="201168"/>
                <a:chExt cx="3415247" cy="508177"/>
              </a:xfrm>
            </p:grpSpPr>
            <p:grpSp>
              <p:nvGrpSpPr>
                <p:cNvPr id="58" name="Group 57"/>
                <p:cNvGrpSpPr/>
                <p:nvPr/>
              </p:nvGrpSpPr>
              <p:grpSpPr>
                <a:xfrm>
                  <a:off x="5336783" y="201168"/>
                  <a:ext cx="3381955" cy="505071"/>
                  <a:chOff x="326066" y="2849718"/>
                  <a:chExt cx="11214474" cy="1445348"/>
                </a:xfrm>
              </p:grpSpPr>
              <p:sp>
                <p:nvSpPr>
                  <p:cNvPr id="61" name="Rectangle 60"/>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IBM Plex Sans" charset="0"/>
                      <a:ea typeface="IBM Plex Sans" charset="0"/>
                      <a:cs typeface="IBM Plex Sans" charset="0"/>
                    </a:endParaRPr>
                  </a:p>
                </p:txBody>
              </p:sp>
              <p:pic>
                <p:nvPicPr>
                  <p:cNvPr id="62" name="Picture 6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63" name="Picture 62"/>
                  <p:cNvPicPr>
                    <a:picLocks noChangeAspect="1"/>
                  </p:cNvPicPr>
                  <p:nvPr/>
                </p:nvPicPr>
                <p:blipFill>
                  <a:blip r:embed="rId6"/>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64" name="Picture 6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65" name="TextBox 64"/>
                  <p:cNvSpPr txBox="1"/>
                  <p:nvPr/>
                </p:nvSpPr>
                <p:spPr>
                  <a:xfrm>
                    <a:off x="433242" y="3606427"/>
                    <a:ext cx="2001963" cy="484415"/>
                  </a:xfrm>
                  <a:prstGeom prst="rect">
                    <a:avLst/>
                  </a:prstGeom>
                  <a:noFill/>
                </p:spPr>
                <p:txBody>
                  <a:bodyPr wrap="square" rtlCol="0">
                    <a:spAutoFit/>
                  </a:bodyPr>
                  <a:lstStyle/>
                  <a:p>
                    <a:r>
                      <a:rPr lang="en-GB" sz="500" b="1" dirty="0">
                        <a:solidFill>
                          <a:srgbClr val="1D3649"/>
                        </a:solidFill>
                        <a:latin typeface="IBM Plex Sans" charset="0"/>
                        <a:ea typeface="IBM Plex Sans" charset="0"/>
                        <a:cs typeface="IBM Plex Sans" charset="0"/>
                      </a:rPr>
                      <a:t>Development</a:t>
                    </a:r>
                  </a:p>
                </p:txBody>
              </p:sp>
              <p:sp>
                <p:nvSpPr>
                  <p:cNvPr id="66" name="TextBox 65"/>
                  <p:cNvSpPr txBox="1"/>
                  <p:nvPr/>
                </p:nvSpPr>
                <p:spPr>
                  <a:xfrm>
                    <a:off x="4448319" y="3629266"/>
                    <a:ext cx="1133271" cy="484415"/>
                  </a:xfrm>
                  <a:prstGeom prst="rect">
                    <a:avLst/>
                  </a:prstGeom>
                  <a:noFill/>
                </p:spPr>
                <p:txBody>
                  <a:bodyPr wrap="none" rtlCol="0">
                    <a:spAutoFit/>
                  </a:bodyPr>
                  <a:lstStyle/>
                  <a:p>
                    <a:pPr algn="ctr"/>
                    <a:r>
                      <a:rPr lang="en-GB" sz="500" b="1" dirty="0">
                        <a:solidFill>
                          <a:srgbClr val="1D3649"/>
                        </a:solidFill>
                        <a:latin typeface="IBM Plex Sans" charset="0"/>
                        <a:ea typeface="IBM Plex Sans" charset="0"/>
                        <a:cs typeface="IBM Plex Sans" charset="0"/>
                      </a:rPr>
                      <a:t>Build</a:t>
                    </a:r>
                  </a:p>
                </p:txBody>
              </p:sp>
              <p:sp>
                <p:nvSpPr>
                  <p:cNvPr id="67" name="TextBox 66"/>
                  <p:cNvSpPr txBox="1"/>
                  <p:nvPr/>
                </p:nvSpPr>
                <p:spPr>
                  <a:xfrm>
                    <a:off x="6459573" y="3590462"/>
                    <a:ext cx="1686083" cy="704604"/>
                  </a:xfrm>
                  <a:prstGeom prst="rect">
                    <a:avLst/>
                  </a:prstGeom>
                  <a:noFill/>
                </p:spPr>
                <p:txBody>
                  <a:bodyPr wrap="none" rtlCol="0">
                    <a:spAutoFit/>
                  </a:bodyPr>
                  <a:lstStyle/>
                  <a:p>
                    <a:pPr algn="ctr"/>
                    <a:r>
                      <a:rPr lang="en-GB" sz="500" b="1" dirty="0" err="1">
                        <a:solidFill>
                          <a:srgbClr val="1D3649"/>
                        </a:solidFill>
                        <a:latin typeface="IBM Plex Sans" charset="0"/>
                        <a:ea typeface="IBM Plex Sans" charset="0"/>
                        <a:cs typeface="IBM Plex Sans" charset="0"/>
                      </a:rPr>
                      <a:t>Artifact</a:t>
                    </a:r>
                    <a:endParaRPr lang="en-GB" sz="500" b="1" dirty="0">
                      <a:solidFill>
                        <a:srgbClr val="1D3649"/>
                      </a:solidFill>
                      <a:latin typeface="IBM Plex Sans" charset="0"/>
                      <a:ea typeface="IBM Plex Sans" charset="0"/>
                      <a:cs typeface="IBM Plex Sans" charset="0"/>
                    </a:endParaRPr>
                  </a:p>
                  <a:p>
                    <a:pPr algn="ctr"/>
                    <a:r>
                      <a:rPr lang="en-GB" sz="500" b="1" dirty="0">
                        <a:solidFill>
                          <a:srgbClr val="1D3649"/>
                        </a:solidFill>
                        <a:latin typeface="IBM Plex Sans" charset="0"/>
                        <a:ea typeface="IBM Plex Sans" charset="0"/>
                        <a:cs typeface="IBM Plex Sans" charset="0"/>
                      </a:rPr>
                      <a:t>Repository</a:t>
                    </a:r>
                  </a:p>
                </p:txBody>
              </p:sp>
              <p:cxnSp>
                <p:nvCxnSpPr>
                  <p:cNvPr id="68" name="Straight Arrow Connector 67"/>
                  <p:cNvCxnSpPr/>
                  <p:nvPr/>
                </p:nvCxnSpPr>
                <p:spPr bwMode="auto">
                  <a:xfrm>
                    <a:off x="1849577" y="3450097"/>
                    <a:ext cx="1087789" cy="0"/>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69" name="Straight Arrow Connector 68"/>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70" name="Straight Arrow Connector 69"/>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71" name="Content Placeholder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72" name="Straight Arrow Connector 71"/>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73" name="Picture 72">
                    <a:extLst>
                      <a:ext uri="{FF2B5EF4-FFF2-40B4-BE49-F238E27FC236}">
                        <a16:creationId xmlns:a16="http://schemas.microsoft.com/office/drawing/2014/main" id="{8A05827B-425B-1D43-821E-A6A019E41622}"/>
                      </a:ext>
                    </a:extLst>
                  </p:cNvPr>
                  <p:cNvPicPr>
                    <a:picLocks noChangeAspect="1"/>
                  </p:cNvPicPr>
                  <p:nvPr/>
                </p:nvPicPr>
                <p:blipFill>
                  <a:blip r:embed="rId9"/>
                  <a:stretch>
                    <a:fillRect/>
                  </a:stretch>
                </p:blipFill>
                <p:spPr>
                  <a:xfrm>
                    <a:off x="8667874" y="2947258"/>
                    <a:ext cx="438354" cy="426064"/>
                  </a:xfrm>
                  <a:prstGeom prst="rect">
                    <a:avLst/>
                  </a:prstGeom>
                </p:spPr>
              </p:pic>
              <p:pic>
                <p:nvPicPr>
                  <p:cNvPr id="74"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5" name="Picture 9"/>
                  <p:cNvPicPr>
                    <a:picLocks noChangeAspect="1" noChangeArrowheads="1"/>
                  </p:cNvPicPr>
                  <p:nvPr/>
                </p:nvPicPr>
                <p:blipFill>
                  <a:blip r:embed="rId11"/>
                  <a:srcRect/>
                  <a:stretch>
                    <a:fillRect/>
                  </a:stretch>
                </p:blipFill>
                <p:spPr bwMode="auto">
                  <a:xfrm>
                    <a:off x="10344200" y="3034449"/>
                    <a:ext cx="501090" cy="673069"/>
                  </a:xfrm>
                  <a:prstGeom prst="rect">
                    <a:avLst/>
                  </a:prstGeom>
                  <a:noFill/>
                  <a:ln w="9525">
                    <a:noFill/>
                    <a:miter lim="800000"/>
                    <a:headEnd/>
                    <a:tailEnd/>
                  </a:ln>
                </p:spPr>
              </p:pic>
              <p:sp>
                <p:nvSpPr>
                  <p:cNvPr id="76" name="TextBox 75"/>
                  <p:cNvSpPr txBox="1"/>
                  <p:nvPr/>
                </p:nvSpPr>
                <p:spPr>
                  <a:xfrm>
                    <a:off x="2944860" y="3653470"/>
                    <a:ext cx="1058850" cy="484415"/>
                  </a:xfrm>
                  <a:prstGeom prst="rect">
                    <a:avLst/>
                  </a:prstGeom>
                  <a:noFill/>
                </p:spPr>
                <p:txBody>
                  <a:bodyPr wrap="none" rtlCol="0">
                    <a:spAutoFit/>
                  </a:bodyPr>
                  <a:lstStyle/>
                  <a:p>
                    <a:r>
                      <a:rPr lang="en-GB" sz="500" b="1" dirty="0">
                        <a:solidFill>
                          <a:srgbClr val="1D3649"/>
                        </a:solidFill>
                        <a:latin typeface="IBM Plex Sans" charset="0"/>
                        <a:ea typeface="IBM Plex Sans" charset="0"/>
                        <a:cs typeface="IBM Plex Sans" charset="0"/>
                      </a:rPr>
                      <a:t>SCM</a:t>
                    </a:r>
                  </a:p>
                </p:txBody>
              </p:sp>
            </p:grpSp>
            <p:sp>
              <p:nvSpPr>
                <p:cNvPr id="59" name="TextBox 58"/>
                <p:cNvSpPr txBox="1"/>
                <p:nvPr/>
              </p:nvSpPr>
              <p:spPr>
                <a:xfrm>
                  <a:off x="7576989" y="463124"/>
                  <a:ext cx="77294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Test </a:t>
                  </a:r>
                </a:p>
                <a:p>
                  <a:pPr algn="ctr"/>
                  <a:r>
                    <a:rPr lang="en-GB" sz="500" b="1" dirty="0">
                      <a:solidFill>
                        <a:srgbClr val="1D3649"/>
                      </a:solidFill>
                      <a:latin typeface="IBM Plex Sans" charset="0"/>
                      <a:ea typeface="IBM Plex Sans" charset="0"/>
                      <a:cs typeface="IBM Plex Sans" charset="0"/>
                    </a:rPr>
                    <a:t>Environments</a:t>
                  </a:r>
                </a:p>
              </p:txBody>
            </p:sp>
            <p:sp>
              <p:nvSpPr>
                <p:cNvPr id="60" name="TextBox 59"/>
                <p:cNvSpPr txBox="1"/>
                <p:nvPr/>
              </p:nvSpPr>
              <p:spPr>
                <a:xfrm>
                  <a:off x="8119413" y="460018"/>
                  <a:ext cx="63261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Prod </a:t>
                  </a:r>
                </a:p>
                <a:p>
                  <a:pPr algn="ctr"/>
                  <a:r>
                    <a:rPr lang="en-GB" sz="500" b="1" dirty="0">
                      <a:solidFill>
                        <a:srgbClr val="1D3649"/>
                      </a:solidFill>
                      <a:latin typeface="IBM Plex Sans" charset="0"/>
                      <a:ea typeface="IBM Plex Sans" charset="0"/>
                      <a:cs typeface="IBM Plex Sans" charset="0"/>
                    </a:rPr>
                    <a:t>Environment</a:t>
                  </a:r>
                </a:p>
              </p:txBody>
            </p:sp>
          </p:grpSp>
          <p:cxnSp>
            <p:nvCxnSpPr>
              <p:cNvPr id="57" name="Straight Arrow Connector 56"/>
              <p:cNvCxnSpPr/>
              <p:nvPr/>
            </p:nvCxnSpPr>
            <p:spPr bwMode="auto">
              <a:xfrm flipV="1">
                <a:off x="8433017" y="380575"/>
                <a:ext cx="268853" cy="37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grpSp>
        <p:sp>
          <p:nvSpPr>
            <p:cNvPr id="54" name="Rectangle 53"/>
            <p:cNvSpPr/>
            <p:nvPr/>
          </p:nvSpPr>
          <p:spPr>
            <a:xfrm>
              <a:off x="7466848" y="140024"/>
              <a:ext cx="1608616"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sp>
          <p:nvSpPr>
            <p:cNvPr id="55" name="Rectangle 54"/>
            <p:cNvSpPr/>
            <p:nvPr/>
          </p:nvSpPr>
          <p:spPr>
            <a:xfrm>
              <a:off x="5681717" y="123488"/>
              <a:ext cx="599124"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Tree>
    <p:extLst>
      <p:ext uri="{BB962C8B-B14F-4D97-AF65-F5344CB8AC3E}">
        <p14:creationId xmlns:p14="http://schemas.microsoft.com/office/powerpoint/2010/main" val="1634227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499474" cy="804672"/>
          </a:xfrm>
        </p:spPr>
        <p:txBody>
          <a:bodyPr/>
          <a:lstStyle/>
          <a:p>
            <a:r>
              <a:rPr lang="en-US" sz="2000" dirty="0"/>
              <a:t>IBM Dependency Based Build (DBB)</a:t>
            </a:r>
          </a:p>
        </p:txBody>
      </p:sp>
      <p:sp>
        <p:nvSpPr>
          <p:cNvPr id="4" name="Slide Number Placeholder 3"/>
          <p:cNvSpPr>
            <a:spLocks noGrp="1"/>
          </p:cNvSpPr>
          <p:nvPr>
            <p:ph type="sldNum" sz="quarter" idx="10"/>
          </p:nvPr>
        </p:nvSpPr>
        <p:spPr/>
        <p:txBody>
          <a:bodyPr/>
          <a:lstStyle/>
          <a:p>
            <a:fld id="{D0BE6F14-FF48-0F4F-A8AA-2E3F25371E4A}" type="slidenum">
              <a:rPr lang="en-US" smtClean="0"/>
              <a:pPr/>
              <a:t>8</a:t>
            </a:fld>
            <a:endParaRPr lang="en-US"/>
          </a:p>
        </p:txBody>
      </p:sp>
      <p:sp>
        <p:nvSpPr>
          <p:cNvPr id="30" name="Footer Placeholder 4"/>
          <p:cNvSpPr>
            <a:spLocks noGrp="1"/>
          </p:cNvSpPr>
          <p:nvPr>
            <p:ph type="ftr" sz="quarter" idx="11"/>
          </p:nvPr>
        </p:nvSpPr>
        <p:spPr/>
        <p:txBody>
          <a:bodyPr/>
          <a:lstStyle/>
          <a:p>
            <a:r>
              <a:rPr lang="en-US" dirty="0"/>
              <a:t>IBM Z / © 2018 IBM Corporation</a:t>
            </a:r>
          </a:p>
        </p:txBody>
      </p:sp>
      <p:sp>
        <p:nvSpPr>
          <p:cNvPr id="3" name="Text Placeholder 2"/>
          <p:cNvSpPr>
            <a:spLocks noGrp="1"/>
          </p:cNvSpPr>
          <p:nvPr>
            <p:ph type="body" sz="quarter" idx="4294967295"/>
          </p:nvPr>
        </p:nvSpPr>
        <p:spPr>
          <a:xfrm>
            <a:off x="291591" y="960507"/>
            <a:ext cx="8410279" cy="4044289"/>
          </a:xfrm>
        </p:spPr>
        <p:txBody>
          <a:bodyPr/>
          <a:lstStyle/>
          <a:p>
            <a:r>
              <a:rPr lang="en-US" dirty="0">
                <a:latin typeface="IBM Plex Sans" charset="0"/>
                <a:ea typeface="IBM Plex Sans" charset="0"/>
                <a:cs typeface="IBM Plex Sans" charset="0"/>
              </a:rPr>
              <a:t>IBM Dependency Based Build (DBB) - Intelligent build environment for applications stored in </a:t>
            </a:r>
            <a:r>
              <a:rPr lang="en-US" dirty="0" err="1">
                <a:latin typeface="IBM Plex Sans" charset="0"/>
                <a:ea typeface="IBM Plex Sans" charset="0"/>
                <a:cs typeface="IBM Plex Sans" charset="0"/>
              </a:rPr>
              <a:t>Git</a:t>
            </a:r>
            <a:endParaRPr lang="en-US" dirty="0">
              <a:latin typeface="IBM Plex Sans" charset="0"/>
              <a:ea typeface="IBM Plex Sans" charset="0"/>
              <a:cs typeface="IBM Plex Sans" charset="0"/>
            </a:endParaRPr>
          </a:p>
          <a:p>
            <a:pPr lvl="1">
              <a:spcAft>
                <a:spcPts val="200"/>
              </a:spcAft>
            </a:pPr>
            <a:r>
              <a:rPr lang="en-US" dirty="0">
                <a:latin typeface="IBM Plex Sans" charset="0"/>
                <a:ea typeface="IBM Plex Sans" charset="0"/>
                <a:cs typeface="IBM Plex Sans" charset="0"/>
              </a:rPr>
              <a:t>Build frame work for z/OS applications stored in </a:t>
            </a:r>
            <a:r>
              <a:rPr lang="en-US" dirty="0" err="1">
                <a:latin typeface="IBM Plex Sans" charset="0"/>
                <a:ea typeface="IBM Plex Sans" charset="0"/>
                <a:cs typeface="IBM Plex Sans" charset="0"/>
              </a:rPr>
              <a:t>Git</a:t>
            </a:r>
            <a:endParaRPr lang="en-US" dirty="0">
              <a:latin typeface="IBM Plex Sans" charset="0"/>
              <a:ea typeface="IBM Plex Sans" charset="0"/>
              <a:cs typeface="IBM Plex Sans" charset="0"/>
            </a:endParaRPr>
          </a:p>
          <a:p>
            <a:pPr lvl="2">
              <a:spcAft>
                <a:spcPts val="200"/>
              </a:spcAft>
            </a:pPr>
            <a:r>
              <a:rPr lang="en-US" dirty="0">
                <a:latin typeface="IBM Plex Sans" charset="0"/>
                <a:ea typeface="IBM Plex Sans" charset="0"/>
                <a:cs typeface="IBM Plex Sans" charset="0"/>
              </a:rPr>
              <a:t>Consists of a Liberty application server that hosts metadata (dependency data, build results) and a build toolkit (Java API, Groovy Installation).</a:t>
            </a:r>
          </a:p>
          <a:p>
            <a:pPr lvl="2">
              <a:spcAft>
                <a:spcPts val="200"/>
              </a:spcAft>
            </a:pPr>
            <a:r>
              <a:rPr lang="en-US" dirty="0">
                <a:latin typeface="IBM Plex Sans" charset="0"/>
                <a:ea typeface="IBM Plex Sans" charset="0"/>
                <a:cs typeface="IBM Plex Sans" charset="0"/>
              </a:rPr>
              <a:t>Groovy driven build environment for compiling, linking and processing z/OS programs and applications</a:t>
            </a:r>
          </a:p>
          <a:p>
            <a:pPr lvl="1">
              <a:spcAft>
                <a:spcPts val="200"/>
              </a:spcAft>
            </a:pPr>
            <a:r>
              <a:rPr lang="en-US" dirty="0">
                <a:latin typeface="IBM Plex Sans" charset="0"/>
                <a:ea typeface="IBM Plex Sans" charset="0"/>
                <a:cs typeface="IBM Plex Sans" charset="0"/>
              </a:rPr>
              <a:t>Dependency identification and understanding</a:t>
            </a:r>
          </a:p>
          <a:p>
            <a:pPr lvl="2">
              <a:spcAft>
                <a:spcPts val="200"/>
              </a:spcAft>
            </a:pPr>
            <a:r>
              <a:rPr lang="en-US" dirty="0">
                <a:latin typeface="IBM Plex Sans" charset="0"/>
                <a:ea typeface="IBM Plex Sans" charset="0"/>
                <a:cs typeface="IBM Plex Sans" charset="0"/>
              </a:rPr>
              <a:t>Automatically identify program dependencies and present the information to the developer/tester</a:t>
            </a:r>
          </a:p>
          <a:p>
            <a:pPr lvl="1">
              <a:spcAft>
                <a:spcPts val="200"/>
              </a:spcAft>
            </a:pPr>
            <a:r>
              <a:rPr lang="en-US" dirty="0">
                <a:latin typeface="IBM Plex Sans" charset="0"/>
                <a:ea typeface="IBM Plex Sans" charset="0"/>
                <a:cs typeface="IBM Plex Sans" charset="0"/>
              </a:rPr>
              <a:t>Build intelligently based on dependencies</a:t>
            </a:r>
          </a:p>
          <a:p>
            <a:pPr lvl="2">
              <a:spcAft>
                <a:spcPts val="200"/>
              </a:spcAft>
            </a:pPr>
            <a:r>
              <a:rPr lang="en-US" dirty="0">
                <a:latin typeface="IBM Plex Sans" charset="0"/>
                <a:ea typeface="IBM Plex Sans" charset="0"/>
                <a:cs typeface="IBM Plex Sans" charset="0"/>
              </a:rPr>
              <a:t>Give the tester the option to selectively and automatically build impacted artifacts</a:t>
            </a:r>
          </a:p>
          <a:p>
            <a:pPr lvl="1">
              <a:spcAft>
                <a:spcPts val="200"/>
              </a:spcAft>
            </a:pPr>
            <a:r>
              <a:rPr lang="en-US" dirty="0">
                <a:latin typeface="IBM Plex Sans" charset="0"/>
                <a:ea typeface="IBM Plex Sans" charset="0"/>
                <a:cs typeface="IBM Plex Sans" charset="0"/>
              </a:rPr>
              <a:t>Integration with any CI tooling (Jenkins </a:t>
            </a:r>
            <a:r>
              <a:rPr lang="en-US" dirty="0" err="1">
                <a:latin typeface="IBM Plex Sans" charset="0"/>
                <a:ea typeface="IBM Plex Sans" charset="0"/>
                <a:cs typeface="IBM Plex Sans" charset="0"/>
              </a:rPr>
              <a:t>etc</a:t>
            </a:r>
            <a:r>
              <a:rPr lang="en-US" dirty="0">
                <a:latin typeface="IBM Plex Sans" charset="0"/>
                <a:ea typeface="IBM Plex Sans" charset="0"/>
                <a:cs typeface="IBM Plex Sans" charset="0"/>
              </a:rPr>
              <a:t>)</a:t>
            </a:r>
          </a:p>
          <a:p>
            <a:endParaRPr lang="en-US" dirty="0">
              <a:latin typeface="IBM Plex Sans" charset="0"/>
              <a:ea typeface="IBM Plex Sans" charset="0"/>
              <a:cs typeface="IBM Plex Sans" charset="0"/>
            </a:endParaRPr>
          </a:p>
        </p:txBody>
      </p:sp>
      <p:grpSp>
        <p:nvGrpSpPr>
          <p:cNvPr id="6" name="Group 5"/>
          <p:cNvGrpSpPr/>
          <p:nvPr/>
        </p:nvGrpSpPr>
        <p:grpSpPr>
          <a:xfrm>
            <a:off x="5660113" y="136568"/>
            <a:ext cx="3435830" cy="530274"/>
            <a:chOff x="5660113" y="136568"/>
            <a:chExt cx="3435830" cy="530274"/>
          </a:xfrm>
        </p:grpSpPr>
        <p:grpSp>
          <p:nvGrpSpPr>
            <p:cNvPr id="7" name="Group 6"/>
            <p:cNvGrpSpPr/>
            <p:nvPr/>
          </p:nvGrpSpPr>
          <p:grpSpPr>
            <a:xfrm>
              <a:off x="5680696" y="141848"/>
              <a:ext cx="3415247" cy="524994"/>
              <a:chOff x="5336783" y="184351"/>
              <a:chExt cx="3415247" cy="524994"/>
            </a:xfrm>
          </p:grpSpPr>
          <p:grpSp>
            <p:nvGrpSpPr>
              <p:cNvPr id="9" name="Group 8"/>
              <p:cNvGrpSpPr/>
              <p:nvPr/>
            </p:nvGrpSpPr>
            <p:grpSpPr>
              <a:xfrm>
                <a:off x="5336783" y="201168"/>
                <a:ext cx="3415247" cy="508177"/>
                <a:chOff x="5336783" y="201168"/>
                <a:chExt cx="3415247" cy="508177"/>
              </a:xfrm>
            </p:grpSpPr>
            <p:grpSp>
              <p:nvGrpSpPr>
                <p:cNvPr id="11" name="Group 10"/>
                <p:cNvGrpSpPr/>
                <p:nvPr/>
              </p:nvGrpSpPr>
              <p:grpSpPr>
                <a:xfrm>
                  <a:off x="5336783" y="201168"/>
                  <a:ext cx="3381955" cy="505071"/>
                  <a:chOff x="326066" y="2849718"/>
                  <a:chExt cx="11214474" cy="1445348"/>
                </a:xfrm>
              </p:grpSpPr>
              <p:sp>
                <p:nvSpPr>
                  <p:cNvPr id="14" name="Rectangle 13"/>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IBM Plex Sans" charset="0"/>
                      <a:ea typeface="IBM Plex Sans" charset="0"/>
                      <a:cs typeface="IBM Plex Sans" charset="0"/>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16" name="Picture 15"/>
                  <p:cNvPicPr>
                    <a:picLocks noChangeAspect="1"/>
                  </p:cNvPicPr>
                  <p:nvPr/>
                </p:nvPicPr>
                <p:blipFill>
                  <a:blip r:embed="rId4"/>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18" name="TextBox 17"/>
                  <p:cNvSpPr txBox="1"/>
                  <p:nvPr/>
                </p:nvSpPr>
                <p:spPr>
                  <a:xfrm>
                    <a:off x="433242" y="3606427"/>
                    <a:ext cx="2001963" cy="484415"/>
                  </a:xfrm>
                  <a:prstGeom prst="rect">
                    <a:avLst/>
                  </a:prstGeom>
                  <a:noFill/>
                </p:spPr>
                <p:txBody>
                  <a:bodyPr wrap="square" rtlCol="0">
                    <a:spAutoFit/>
                  </a:bodyPr>
                  <a:lstStyle/>
                  <a:p>
                    <a:r>
                      <a:rPr lang="en-GB" sz="500" b="1" dirty="0">
                        <a:solidFill>
                          <a:srgbClr val="1D3649"/>
                        </a:solidFill>
                        <a:latin typeface="IBM Plex Sans" charset="0"/>
                        <a:ea typeface="IBM Plex Sans" charset="0"/>
                        <a:cs typeface="IBM Plex Sans" charset="0"/>
                      </a:rPr>
                      <a:t>Development</a:t>
                    </a:r>
                  </a:p>
                </p:txBody>
              </p:sp>
              <p:sp>
                <p:nvSpPr>
                  <p:cNvPr id="19" name="TextBox 18"/>
                  <p:cNvSpPr txBox="1"/>
                  <p:nvPr/>
                </p:nvSpPr>
                <p:spPr>
                  <a:xfrm>
                    <a:off x="4448319" y="3629266"/>
                    <a:ext cx="1133271" cy="484415"/>
                  </a:xfrm>
                  <a:prstGeom prst="rect">
                    <a:avLst/>
                  </a:prstGeom>
                  <a:noFill/>
                </p:spPr>
                <p:txBody>
                  <a:bodyPr wrap="none" rtlCol="0">
                    <a:spAutoFit/>
                  </a:bodyPr>
                  <a:lstStyle/>
                  <a:p>
                    <a:pPr algn="ctr"/>
                    <a:r>
                      <a:rPr lang="en-GB" sz="500" b="1" dirty="0">
                        <a:solidFill>
                          <a:srgbClr val="1D3649"/>
                        </a:solidFill>
                        <a:latin typeface="IBM Plex Sans" charset="0"/>
                        <a:ea typeface="IBM Plex Sans" charset="0"/>
                        <a:cs typeface="IBM Plex Sans" charset="0"/>
                      </a:rPr>
                      <a:t>Build</a:t>
                    </a:r>
                  </a:p>
                </p:txBody>
              </p:sp>
              <p:sp>
                <p:nvSpPr>
                  <p:cNvPr id="20" name="TextBox 19"/>
                  <p:cNvSpPr txBox="1"/>
                  <p:nvPr/>
                </p:nvSpPr>
                <p:spPr>
                  <a:xfrm>
                    <a:off x="6459573" y="3590462"/>
                    <a:ext cx="1686083" cy="704604"/>
                  </a:xfrm>
                  <a:prstGeom prst="rect">
                    <a:avLst/>
                  </a:prstGeom>
                  <a:noFill/>
                </p:spPr>
                <p:txBody>
                  <a:bodyPr wrap="none" rtlCol="0">
                    <a:spAutoFit/>
                  </a:bodyPr>
                  <a:lstStyle/>
                  <a:p>
                    <a:pPr algn="ctr"/>
                    <a:r>
                      <a:rPr lang="en-GB" sz="500" b="1" dirty="0" err="1">
                        <a:solidFill>
                          <a:srgbClr val="1D3649"/>
                        </a:solidFill>
                        <a:latin typeface="IBM Plex Sans" charset="0"/>
                        <a:ea typeface="IBM Plex Sans" charset="0"/>
                        <a:cs typeface="IBM Plex Sans" charset="0"/>
                      </a:rPr>
                      <a:t>Artifact</a:t>
                    </a:r>
                    <a:endParaRPr lang="en-GB" sz="500" b="1" dirty="0">
                      <a:solidFill>
                        <a:srgbClr val="1D3649"/>
                      </a:solidFill>
                      <a:latin typeface="IBM Plex Sans" charset="0"/>
                      <a:ea typeface="IBM Plex Sans" charset="0"/>
                      <a:cs typeface="IBM Plex Sans" charset="0"/>
                    </a:endParaRPr>
                  </a:p>
                  <a:p>
                    <a:pPr algn="ctr"/>
                    <a:r>
                      <a:rPr lang="en-GB" sz="500" b="1" dirty="0">
                        <a:solidFill>
                          <a:srgbClr val="1D3649"/>
                        </a:solidFill>
                        <a:latin typeface="IBM Plex Sans" charset="0"/>
                        <a:ea typeface="IBM Plex Sans" charset="0"/>
                        <a:cs typeface="IBM Plex Sans" charset="0"/>
                      </a:rPr>
                      <a:t>Repository</a:t>
                    </a:r>
                  </a:p>
                </p:txBody>
              </p:sp>
              <p:cxnSp>
                <p:nvCxnSpPr>
                  <p:cNvPr id="21" name="Straight Arrow Connector 20"/>
                  <p:cNvCxnSpPr/>
                  <p:nvPr/>
                </p:nvCxnSpPr>
                <p:spPr bwMode="auto">
                  <a:xfrm>
                    <a:off x="1849577" y="3450097"/>
                    <a:ext cx="1087789" cy="0"/>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22" name="Straight Arrow Connector 21"/>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23" name="Straight Arrow Connector 22"/>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24" name="Content Placeholder 1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25" name="Straight Arrow Connector 24"/>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26" name="Picture 25">
                    <a:extLst>
                      <a:ext uri="{FF2B5EF4-FFF2-40B4-BE49-F238E27FC236}">
                        <a16:creationId xmlns:a16="http://schemas.microsoft.com/office/drawing/2014/main" id="{8A05827B-425B-1D43-821E-A6A019E41622}"/>
                      </a:ext>
                    </a:extLst>
                  </p:cNvPr>
                  <p:cNvPicPr>
                    <a:picLocks noChangeAspect="1"/>
                  </p:cNvPicPr>
                  <p:nvPr/>
                </p:nvPicPr>
                <p:blipFill>
                  <a:blip r:embed="rId7"/>
                  <a:stretch>
                    <a:fillRect/>
                  </a:stretch>
                </p:blipFill>
                <p:spPr>
                  <a:xfrm>
                    <a:off x="8667874" y="2947258"/>
                    <a:ext cx="438354" cy="426064"/>
                  </a:xfrm>
                  <a:prstGeom prst="rect">
                    <a:avLst/>
                  </a:prstGeom>
                </p:spPr>
              </p:pic>
              <p:pic>
                <p:nvPicPr>
                  <p:cNvPr id="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9"/>
                  <p:cNvPicPr>
                    <a:picLocks noChangeAspect="1" noChangeArrowheads="1"/>
                  </p:cNvPicPr>
                  <p:nvPr/>
                </p:nvPicPr>
                <p:blipFill>
                  <a:blip r:embed="rId9"/>
                  <a:srcRect/>
                  <a:stretch>
                    <a:fillRect/>
                  </a:stretch>
                </p:blipFill>
                <p:spPr bwMode="auto">
                  <a:xfrm>
                    <a:off x="10344200" y="3034449"/>
                    <a:ext cx="501090" cy="673069"/>
                  </a:xfrm>
                  <a:prstGeom prst="rect">
                    <a:avLst/>
                  </a:prstGeom>
                  <a:noFill/>
                  <a:ln w="9525">
                    <a:noFill/>
                    <a:miter lim="800000"/>
                    <a:headEnd/>
                    <a:tailEnd/>
                  </a:ln>
                </p:spPr>
              </p:pic>
              <p:sp>
                <p:nvSpPr>
                  <p:cNvPr id="29" name="TextBox 28"/>
                  <p:cNvSpPr txBox="1"/>
                  <p:nvPr/>
                </p:nvSpPr>
                <p:spPr>
                  <a:xfrm>
                    <a:off x="2944860" y="3653470"/>
                    <a:ext cx="1058850" cy="484415"/>
                  </a:xfrm>
                  <a:prstGeom prst="rect">
                    <a:avLst/>
                  </a:prstGeom>
                  <a:noFill/>
                </p:spPr>
                <p:txBody>
                  <a:bodyPr wrap="none" rtlCol="0">
                    <a:spAutoFit/>
                  </a:bodyPr>
                  <a:lstStyle/>
                  <a:p>
                    <a:r>
                      <a:rPr lang="en-GB" sz="500" b="1" dirty="0">
                        <a:solidFill>
                          <a:srgbClr val="1D3649"/>
                        </a:solidFill>
                        <a:latin typeface="IBM Plex Sans" charset="0"/>
                        <a:ea typeface="IBM Plex Sans" charset="0"/>
                        <a:cs typeface="IBM Plex Sans" charset="0"/>
                      </a:rPr>
                      <a:t>SCM</a:t>
                    </a:r>
                  </a:p>
                </p:txBody>
              </p:sp>
            </p:grpSp>
            <p:sp>
              <p:nvSpPr>
                <p:cNvPr id="12" name="TextBox 11"/>
                <p:cNvSpPr txBox="1"/>
                <p:nvPr/>
              </p:nvSpPr>
              <p:spPr>
                <a:xfrm>
                  <a:off x="7576989" y="463124"/>
                  <a:ext cx="77294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Test </a:t>
                  </a:r>
                </a:p>
                <a:p>
                  <a:pPr algn="ctr"/>
                  <a:r>
                    <a:rPr lang="en-GB" sz="500" b="1" dirty="0">
                      <a:solidFill>
                        <a:srgbClr val="1D3649"/>
                      </a:solidFill>
                      <a:latin typeface="IBM Plex Sans" charset="0"/>
                      <a:ea typeface="IBM Plex Sans" charset="0"/>
                      <a:cs typeface="IBM Plex Sans" charset="0"/>
                    </a:rPr>
                    <a:t>Environments</a:t>
                  </a:r>
                </a:p>
              </p:txBody>
            </p:sp>
            <p:sp>
              <p:nvSpPr>
                <p:cNvPr id="13" name="TextBox 12"/>
                <p:cNvSpPr txBox="1"/>
                <p:nvPr/>
              </p:nvSpPr>
              <p:spPr>
                <a:xfrm>
                  <a:off x="8119413" y="460018"/>
                  <a:ext cx="63261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Prod </a:t>
                  </a:r>
                </a:p>
                <a:p>
                  <a:pPr algn="ctr"/>
                  <a:r>
                    <a:rPr lang="en-GB" sz="500" b="1" dirty="0">
                      <a:solidFill>
                        <a:srgbClr val="1D3649"/>
                      </a:solidFill>
                      <a:latin typeface="IBM Plex Sans" charset="0"/>
                      <a:ea typeface="IBM Plex Sans" charset="0"/>
                      <a:cs typeface="IBM Plex Sans" charset="0"/>
                    </a:rPr>
                    <a:t>Environment</a:t>
                  </a:r>
                </a:p>
              </p:txBody>
            </p:sp>
          </p:grpSp>
          <p:sp>
            <p:nvSpPr>
              <p:cNvPr id="10" name="Rectangle 9"/>
              <p:cNvSpPr/>
              <p:nvPr/>
            </p:nvSpPr>
            <p:spPr>
              <a:xfrm>
                <a:off x="7110122" y="184351"/>
                <a:ext cx="1608616"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8" name="Rectangle 7"/>
            <p:cNvSpPr/>
            <p:nvPr/>
          </p:nvSpPr>
          <p:spPr>
            <a:xfrm>
              <a:off x="5660113" y="136568"/>
              <a:ext cx="599124"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Tree>
    <p:extLst>
      <p:ext uri="{BB962C8B-B14F-4D97-AF65-F5344CB8AC3E}">
        <p14:creationId xmlns:p14="http://schemas.microsoft.com/office/powerpoint/2010/main" val="3998461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sz="2000" dirty="0"/>
              <a:t>Shift Left Testing</a:t>
            </a:r>
          </a:p>
        </p:txBody>
      </p:sp>
      <p:sp>
        <p:nvSpPr>
          <p:cNvPr id="4" name="Slide Number Placeholder 3"/>
          <p:cNvSpPr>
            <a:spLocks noGrp="1"/>
          </p:cNvSpPr>
          <p:nvPr>
            <p:ph type="sldNum" sz="quarter" idx="10"/>
          </p:nvPr>
        </p:nvSpPr>
        <p:spPr/>
        <p:txBody>
          <a:bodyPr/>
          <a:lstStyle/>
          <a:p>
            <a:fld id="{D0BE6F14-FF48-0F4F-A8AA-2E3F25371E4A}" type="slidenum">
              <a:rPr lang="en-US" smtClean="0"/>
              <a:pPr/>
              <a:t>9</a:t>
            </a:fld>
            <a:endParaRPr lang="en-US" dirty="0"/>
          </a:p>
        </p:txBody>
      </p:sp>
      <p:sp>
        <p:nvSpPr>
          <p:cNvPr id="5" name="Footer Placeholder 4"/>
          <p:cNvSpPr>
            <a:spLocks noGrp="1"/>
          </p:cNvSpPr>
          <p:nvPr>
            <p:ph type="ftr" sz="quarter" idx="11"/>
          </p:nvPr>
        </p:nvSpPr>
        <p:spPr/>
        <p:txBody>
          <a:bodyPr/>
          <a:lstStyle/>
          <a:p>
            <a:r>
              <a:rPr lang="en-US" dirty="0"/>
              <a:t>IBM Z / © </a:t>
            </a:r>
            <a:r>
              <a:rPr lang="is-IS" dirty="0"/>
              <a:t>2018</a:t>
            </a:r>
            <a:r>
              <a:rPr lang="en-US" dirty="0"/>
              <a:t> IBM Corporation</a:t>
            </a:r>
          </a:p>
        </p:txBody>
      </p:sp>
      <p:sp>
        <p:nvSpPr>
          <p:cNvPr id="37" name="TextBox 36"/>
          <p:cNvSpPr txBox="1"/>
          <p:nvPr/>
        </p:nvSpPr>
        <p:spPr>
          <a:xfrm>
            <a:off x="211952" y="842801"/>
            <a:ext cx="4148096" cy="3231654"/>
          </a:xfrm>
          <a:prstGeom prst="rect">
            <a:avLst/>
          </a:prstGeom>
          <a:noFill/>
        </p:spPr>
        <p:txBody>
          <a:bodyPr wrap="square" rtlCol="0">
            <a:spAutoFit/>
          </a:bodyPr>
          <a:lstStyle/>
          <a:p>
            <a:pPr marL="285750" indent="-285750">
              <a:buFont typeface="Arial" charset="0"/>
              <a:buChar char="•"/>
            </a:pPr>
            <a:r>
              <a:rPr lang="en-US" sz="1200" dirty="0">
                <a:solidFill>
                  <a:schemeClr val="bg2"/>
                </a:solidFill>
                <a:latin typeface="IBM Plex Sans" charset="0"/>
                <a:ea typeface="IBM Plex Sans" charset="0"/>
                <a:cs typeface="IBM Plex Sans" charset="0"/>
              </a:rPr>
              <a:t>Ability to automate all levels of testing - Unit, Integration, Regression</a:t>
            </a:r>
          </a:p>
          <a:p>
            <a:pPr marL="285750" indent="-285750">
              <a:buFont typeface="Arial" charset="0"/>
              <a:buChar char="•"/>
            </a:pPr>
            <a:endParaRPr lang="en-US" sz="1200" dirty="0">
              <a:solidFill>
                <a:schemeClr val="bg2"/>
              </a:solidFill>
              <a:latin typeface="IBM Plex Sans" charset="0"/>
              <a:ea typeface="IBM Plex Sans" charset="0"/>
              <a:cs typeface="IBM Plex Sans" charset="0"/>
            </a:endParaRPr>
          </a:p>
          <a:p>
            <a:pPr marL="285750" indent="-285750">
              <a:buFont typeface="Arial" charset="0"/>
              <a:buChar char="•"/>
            </a:pPr>
            <a:r>
              <a:rPr lang="en-US" sz="1200" dirty="0">
                <a:solidFill>
                  <a:schemeClr val="bg2"/>
                </a:solidFill>
                <a:latin typeface="IBM Plex Sans" charset="0"/>
                <a:ea typeface="IBM Plex Sans" charset="0"/>
                <a:cs typeface="IBM Plex Sans" charset="0"/>
              </a:rPr>
              <a:t>An Agile </a:t>
            </a:r>
            <a:r>
              <a:rPr lang="en-US" sz="1200" b="1" i="1" dirty="0">
                <a:solidFill>
                  <a:schemeClr val="bg2"/>
                </a:solidFill>
                <a:latin typeface="IBM Plex Sans" charset="0"/>
                <a:ea typeface="IBM Plex Sans" charset="0"/>
                <a:cs typeface="IBM Plex Sans" charset="0"/>
              </a:rPr>
              <a:t>Source Code Management system </a:t>
            </a:r>
            <a:r>
              <a:rPr lang="en-US" sz="1200" dirty="0">
                <a:solidFill>
                  <a:schemeClr val="bg2"/>
                </a:solidFill>
                <a:latin typeface="IBM Plex Sans" charset="0"/>
                <a:ea typeface="IBM Plex Sans" charset="0"/>
                <a:cs typeface="IBM Plex Sans" charset="0"/>
              </a:rPr>
              <a:t>that supports true parallel development to enable parallel testing</a:t>
            </a:r>
          </a:p>
          <a:p>
            <a:pPr marL="285750" indent="-285750">
              <a:buFont typeface="Arial" charset="0"/>
              <a:buChar char="•"/>
            </a:pPr>
            <a:endParaRPr lang="en-US" sz="1200" dirty="0">
              <a:solidFill>
                <a:schemeClr val="bg2"/>
              </a:solidFill>
              <a:latin typeface="IBM Plex Sans" charset="0"/>
              <a:ea typeface="IBM Plex Sans" charset="0"/>
              <a:cs typeface="IBM Plex Sans" charset="0"/>
            </a:endParaRPr>
          </a:p>
          <a:p>
            <a:pPr marL="285750" indent="-285750">
              <a:buFont typeface="Arial" charset="0"/>
              <a:buChar char="•"/>
            </a:pPr>
            <a:r>
              <a:rPr lang="en-US" sz="1200" dirty="0">
                <a:solidFill>
                  <a:schemeClr val="bg2"/>
                </a:solidFill>
                <a:latin typeface="IBM Plex Sans" charset="0"/>
                <a:ea typeface="IBM Plex Sans" charset="0"/>
                <a:cs typeface="IBM Plex Sans" charset="0"/>
              </a:rPr>
              <a:t>Isolated On-demand Test Environments with planned Test Data Management to support parallel development and testing. </a:t>
            </a:r>
          </a:p>
          <a:p>
            <a:pPr marL="285750" indent="-285750">
              <a:buFont typeface="Arial" charset="0"/>
              <a:buChar char="•"/>
            </a:pPr>
            <a:endParaRPr lang="en-US" sz="1200" dirty="0">
              <a:solidFill>
                <a:schemeClr val="bg2"/>
              </a:solidFill>
              <a:latin typeface="IBM Plex Sans" charset="0"/>
              <a:ea typeface="IBM Plex Sans" charset="0"/>
              <a:cs typeface="IBM Plex Sans" charset="0"/>
            </a:endParaRPr>
          </a:p>
          <a:p>
            <a:pPr marL="285750" indent="-285750">
              <a:buFont typeface="Arial" charset="0"/>
              <a:buChar char="•"/>
            </a:pPr>
            <a:r>
              <a:rPr lang="en-US" sz="1200" dirty="0">
                <a:solidFill>
                  <a:schemeClr val="bg2"/>
                </a:solidFill>
                <a:latin typeface="IBM Plex Sans" charset="0"/>
                <a:ea typeface="IBM Plex Sans" charset="0"/>
                <a:cs typeface="IBM Plex Sans" charset="0"/>
              </a:rPr>
              <a:t>Ability to run sub-set of Batch cycles before End-to-End Integration testing</a:t>
            </a:r>
          </a:p>
          <a:p>
            <a:pPr marL="285750" indent="-285750">
              <a:buFont typeface="Arial" charset="0"/>
              <a:buChar char="•"/>
            </a:pPr>
            <a:endParaRPr lang="en-US" sz="1200" dirty="0">
              <a:solidFill>
                <a:schemeClr val="bg2"/>
              </a:solidFill>
              <a:latin typeface="IBM Plex Sans" charset="0"/>
              <a:ea typeface="IBM Plex Sans" charset="0"/>
              <a:cs typeface="IBM Plex Sans" charset="0"/>
            </a:endParaRPr>
          </a:p>
          <a:p>
            <a:pPr marL="285750" indent="-285750">
              <a:buFont typeface="Arial" charset="0"/>
              <a:buChar char="•"/>
            </a:pPr>
            <a:r>
              <a:rPr lang="en-US" sz="1200" dirty="0">
                <a:solidFill>
                  <a:schemeClr val="bg2"/>
                </a:solidFill>
                <a:latin typeface="IBM Plex Sans" charset="0"/>
                <a:ea typeface="IBM Plex Sans" charset="0"/>
                <a:cs typeface="IBM Plex Sans" charset="0"/>
              </a:rPr>
              <a:t>Ability to virtualize interfaces</a:t>
            </a:r>
          </a:p>
          <a:p>
            <a:pPr marL="285750" indent="-285750">
              <a:buFont typeface="Arial" charset="0"/>
              <a:buChar char="•"/>
            </a:pPr>
            <a:endParaRPr lang="en-US" sz="1200" dirty="0">
              <a:solidFill>
                <a:schemeClr val="bg2"/>
              </a:solidFill>
              <a:latin typeface="IBM Plex Sans" charset="0"/>
              <a:ea typeface="IBM Plex Sans" charset="0"/>
              <a:cs typeface="IBM Plex Sans" charset="0"/>
            </a:endParaRPr>
          </a:p>
          <a:p>
            <a:pPr marL="285750" indent="-285750">
              <a:buFont typeface="Arial" charset="0"/>
              <a:buChar char="•"/>
            </a:pPr>
            <a:r>
              <a:rPr lang="en-US" sz="1200" dirty="0">
                <a:solidFill>
                  <a:schemeClr val="bg2"/>
                </a:solidFill>
                <a:latin typeface="IBM Plex Sans" charset="0"/>
                <a:ea typeface="IBM Plex Sans" charset="0"/>
                <a:cs typeface="IBM Plex Sans" charset="0"/>
              </a:rPr>
              <a:t>Ability to integrate into a DevOps Pipeline</a:t>
            </a:r>
          </a:p>
        </p:txBody>
      </p:sp>
      <p:pic>
        <p:nvPicPr>
          <p:cNvPr id="13"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3022" y="1496002"/>
            <a:ext cx="3900981" cy="2376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Group 1"/>
          <p:cNvGrpSpPr/>
          <p:nvPr/>
        </p:nvGrpSpPr>
        <p:grpSpPr>
          <a:xfrm>
            <a:off x="5414948" y="223744"/>
            <a:ext cx="3435830" cy="530274"/>
            <a:chOff x="5414948" y="223744"/>
            <a:chExt cx="3435830" cy="530274"/>
          </a:xfrm>
        </p:grpSpPr>
        <p:grpSp>
          <p:nvGrpSpPr>
            <p:cNvPr id="9" name="Group 8"/>
            <p:cNvGrpSpPr/>
            <p:nvPr/>
          </p:nvGrpSpPr>
          <p:grpSpPr>
            <a:xfrm>
              <a:off x="5414948" y="223744"/>
              <a:ext cx="3435830" cy="530274"/>
              <a:chOff x="5660113" y="136568"/>
              <a:chExt cx="3435830" cy="530274"/>
            </a:xfrm>
          </p:grpSpPr>
          <p:grpSp>
            <p:nvGrpSpPr>
              <p:cNvPr id="10" name="Group 9"/>
              <p:cNvGrpSpPr/>
              <p:nvPr/>
            </p:nvGrpSpPr>
            <p:grpSpPr>
              <a:xfrm>
                <a:off x="5680696" y="141848"/>
                <a:ext cx="3415247" cy="524994"/>
                <a:chOff x="5336783" y="184351"/>
                <a:chExt cx="3415247" cy="524994"/>
              </a:xfrm>
            </p:grpSpPr>
            <p:grpSp>
              <p:nvGrpSpPr>
                <p:cNvPr id="12" name="Group 11"/>
                <p:cNvGrpSpPr/>
                <p:nvPr/>
              </p:nvGrpSpPr>
              <p:grpSpPr>
                <a:xfrm>
                  <a:off x="5336783" y="201168"/>
                  <a:ext cx="3415247" cy="508177"/>
                  <a:chOff x="5336783" y="201168"/>
                  <a:chExt cx="3415247" cy="508177"/>
                </a:xfrm>
              </p:grpSpPr>
              <p:grpSp>
                <p:nvGrpSpPr>
                  <p:cNvPr id="15" name="Group 14"/>
                  <p:cNvGrpSpPr/>
                  <p:nvPr/>
                </p:nvGrpSpPr>
                <p:grpSpPr>
                  <a:xfrm>
                    <a:off x="5336783" y="201168"/>
                    <a:ext cx="3381955" cy="505071"/>
                    <a:chOff x="326066" y="2849718"/>
                    <a:chExt cx="11214474" cy="1445348"/>
                  </a:xfrm>
                </p:grpSpPr>
                <p:sp>
                  <p:nvSpPr>
                    <p:cNvPr id="18" name="Rectangle 17"/>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IBM Plex Sans" charset="0"/>
                        <a:ea typeface="IBM Plex Sans" charset="0"/>
                        <a:cs typeface="IBM Plex Sans" charset="0"/>
                      </a:endParaRPr>
                    </a:p>
                  </p:txBody>
                </p:sp>
                <p:pic>
                  <p:nvPicPr>
                    <p:cNvPr id="20" name="Picture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21" name="Picture 20"/>
                    <p:cNvPicPr>
                      <a:picLocks noChangeAspect="1"/>
                    </p:cNvPicPr>
                    <p:nvPr/>
                  </p:nvPicPr>
                  <p:blipFill>
                    <a:blip r:embed="rId5"/>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23" name="TextBox 22"/>
                    <p:cNvSpPr txBox="1"/>
                    <p:nvPr/>
                  </p:nvSpPr>
                  <p:spPr>
                    <a:xfrm>
                      <a:off x="433242" y="3606427"/>
                      <a:ext cx="2001963" cy="484415"/>
                    </a:xfrm>
                    <a:prstGeom prst="rect">
                      <a:avLst/>
                    </a:prstGeom>
                    <a:noFill/>
                  </p:spPr>
                  <p:txBody>
                    <a:bodyPr wrap="square" rtlCol="0">
                      <a:spAutoFit/>
                    </a:bodyPr>
                    <a:lstStyle/>
                    <a:p>
                      <a:r>
                        <a:rPr lang="en-GB" sz="500" b="1" dirty="0">
                          <a:solidFill>
                            <a:srgbClr val="1D3649"/>
                          </a:solidFill>
                          <a:latin typeface="IBM Plex Sans" charset="0"/>
                          <a:ea typeface="IBM Plex Sans" charset="0"/>
                          <a:cs typeface="IBM Plex Sans" charset="0"/>
                        </a:rPr>
                        <a:t>Development</a:t>
                      </a:r>
                    </a:p>
                  </p:txBody>
                </p:sp>
                <p:sp>
                  <p:nvSpPr>
                    <p:cNvPr id="24" name="TextBox 23"/>
                    <p:cNvSpPr txBox="1"/>
                    <p:nvPr/>
                  </p:nvSpPr>
                  <p:spPr>
                    <a:xfrm>
                      <a:off x="4448319" y="3629266"/>
                      <a:ext cx="1133271" cy="484415"/>
                    </a:xfrm>
                    <a:prstGeom prst="rect">
                      <a:avLst/>
                    </a:prstGeom>
                    <a:noFill/>
                  </p:spPr>
                  <p:txBody>
                    <a:bodyPr wrap="none" rtlCol="0">
                      <a:spAutoFit/>
                    </a:bodyPr>
                    <a:lstStyle/>
                    <a:p>
                      <a:pPr algn="ctr"/>
                      <a:r>
                        <a:rPr lang="en-GB" sz="500" b="1" dirty="0">
                          <a:solidFill>
                            <a:srgbClr val="1D3649"/>
                          </a:solidFill>
                          <a:latin typeface="IBM Plex Sans" charset="0"/>
                          <a:ea typeface="IBM Plex Sans" charset="0"/>
                          <a:cs typeface="IBM Plex Sans" charset="0"/>
                        </a:rPr>
                        <a:t>Build</a:t>
                      </a:r>
                    </a:p>
                  </p:txBody>
                </p:sp>
                <p:sp>
                  <p:nvSpPr>
                    <p:cNvPr id="25" name="TextBox 24"/>
                    <p:cNvSpPr txBox="1"/>
                    <p:nvPr/>
                  </p:nvSpPr>
                  <p:spPr>
                    <a:xfrm>
                      <a:off x="6459573" y="3590462"/>
                      <a:ext cx="1686083" cy="704604"/>
                    </a:xfrm>
                    <a:prstGeom prst="rect">
                      <a:avLst/>
                    </a:prstGeom>
                    <a:noFill/>
                  </p:spPr>
                  <p:txBody>
                    <a:bodyPr wrap="none" rtlCol="0">
                      <a:spAutoFit/>
                    </a:bodyPr>
                    <a:lstStyle/>
                    <a:p>
                      <a:pPr algn="ctr"/>
                      <a:r>
                        <a:rPr lang="en-GB" sz="500" b="1" dirty="0" err="1">
                          <a:solidFill>
                            <a:srgbClr val="1D3649"/>
                          </a:solidFill>
                          <a:latin typeface="IBM Plex Sans" charset="0"/>
                          <a:ea typeface="IBM Plex Sans" charset="0"/>
                          <a:cs typeface="IBM Plex Sans" charset="0"/>
                        </a:rPr>
                        <a:t>Artifact</a:t>
                      </a:r>
                      <a:endParaRPr lang="en-GB" sz="500" b="1" dirty="0">
                        <a:solidFill>
                          <a:srgbClr val="1D3649"/>
                        </a:solidFill>
                        <a:latin typeface="IBM Plex Sans" charset="0"/>
                        <a:ea typeface="IBM Plex Sans" charset="0"/>
                        <a:cs typeface="IBM Plex Sans" charset="0"/>
                      </a:endParaRPr>
                    </a:p>
                    <a:p>
                      <a:pPr algn="ctr"/>
                      <a:r>
                        <a:rPr lang="en-GB" sz="500" b="1" dirty="0">
                          <a:solidFill>
                            <a:srgbClr val="1D3649"/>
                          </a:solidFill>
                          <a:latin typeface="IBM Plex Sans" charset="0"/>
                          <a:ea typeface="IBM Plex Sans" charset="0"/>
                          <a:cs typeface="IBM Plex Sans" charset="0"/>
                        </a:rPr>
                        <a:t>Repository</a:t>
                      </a:r>
                    </a:p>
                  </p:txBody>
                </p:sp>
                <p:cxnSp>
                  <p:nvCxnSpPr>
                    <p:cNvPr id="26" name="Straight Arrow Connector 25"/>
                    <p:cNvCxnSpPr/>
                    <p:nvPr/>
                  </p:nvCxnSpPr>
                  <p:spPr bwMode="auto">
                    <a:xfrm>
                      <a:off x="1849577" y="3450097"/>
                      <a:ext cx="1087789" cy="0"/>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27" name="Straight Arrow Connector 26"/>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28" name="Straight Arrow Connector 27"/>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29" name="Content Placeholder 1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30" name="Straight Arrow Connector 29"/>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31" name="Picture 30">
                      <a:extLst>
                        <a:ext uri="{FF2B5EF4-FFF2-40B4-BE49-F238E27FC236}">
                          <a16:creationId xmlns:a16="http://schemas.microsoft.com/office/drawing/2014/main" id="{8A05827B-425B-1D43-821E-A6A019E41622}"/>
                        </a:ext>
                      </a:extLst>
                    </p:cNvPr>
                    <p:cNvPicPr>
                      <a:picLocks noChangeAspect="1"/>
                    </p:cNvPicPr>
                    <p:nvPr/>
                  </p:nvPicPr>
                  <p:blipFill>
                    <a:blip r:embed="rId8"/>
                    <a:stretch>
                      <a:fillRect/>
                    </a:stretch>
                  </p:blipFill>
                  <p:spPr>
                    <a:xfrm>
                      <a:off x="8667874" y="2947258"/>
                      <a:ext cx="438354" cy="426064"/>
                    </a:xfrm>
                    <a:prstGeom prst="rect">
                      <a:avLst/>
                    </a:prstGeom>
                  </p:spPr>
                </p:pic>
                <p:pic>
                  <p:nvPicPr>
                    <p:cNvPr id="3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9"/>
                    <p:cNvPicPr>
                      <a:picLocks noChangeAspect="1" noChangeArrowheads="1"/>
                    </p:cNvPicPr>
                    <p:nvPr/>
                  </p:nvPicPr>
                  <p:blipFill>
                    <a:blip r:embed="rId10"/>
                    <a:srcRect/>
                    <a:stretch>
                      <a:fillRect/>
                    </a:stretch>
                  </p:blipFill>
                  <p:spPr bwMode="auto">
                    <a:xfrm>
                      <a:off x="10344200" y="3034449"/>
                      <a:ext cx="501090" cy="673069"/>
                    </a:xfrm>
                    <a:prstGeom prst="rect">
                      <a:avLst/>
                    </a:prstGeom>
                    <a:noFill/>
                    <a:ln w="9525">
                      <a:noFill/>
                      <a:miter lim="800000"/>
                      <a:headEnd/>
                      <a:tailEnd/>
                    </a:ln>
                  </p:spPr>
                </p:pic>
                <p:sp>
                  <p:nvSpPr>
                    <p:cNvPr id="35" name="TextBox 34"/>
                    <p:cNvSpPr txBox="1"/>
                    <p:nvPr/>
                  </p:nvSpPr>
                  <p:spPr>
                    <a:xfrm>
                      <a:off x="2944860" y="3653470"/>
                      <a:ext cx="1058850" cy="484415"/>
                    </a:xfrm>
                    <a:prstGeom prst="rect">
                      <a:avLst/>
                    </a:prstGeom>
                    <a:noFill/>
                  </p:spPr>
                  <p:txBody>
                    <a:bodyPr wrap="none" rtlCol="0">
                      <a:spAutoFit/>
                    </a:bodyPr>
                    <a:lstStyle/>
                    <a:p>
                      <a:r>
                        <a:rPr lang="en-GB" sz="500" b="1" dirty="0">
                          <a:solidFill>
                            <a:srgbClr val="1D3649"/>
                          </a:solidFill>
                          <a:latin typeface="IBM Plex Sans" charset="0"/>
                          <a:ea typeface="IBM Plex Sans" charset="0"/>
                          <a:cs typeface="IBM Plex Sans" charset="0"/>
                        </a:rPr>
                        <a:t>SCM</a:t>
                      </a:r>
                    </a:p>
                  </p:txBody>
                </p:sp>
              </p:grpSp>
              <p:sp>
                <p:nvSpPr>
                  <p:cNvPr id="16" name="TextBox 15"/>
                  <p:cNvSpPr txBox="1"/>
                  <p:nvPr/>
                </p:nvSpPr>
                <p:spPr>
                  <a:xfrm>
                    <a:off x="7576989" y="463124"/>
                    <a:ext cx="77294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Test </a:t>
                    </a:r>
                  </a:p>
                  <a:p>
                    <a:pPr algn="ctr"/>
                    <a:r>
                      <a:rPr lang="en-GB" sz="500" b="1" dirty="0">
                        <a:solidFill>
                          <a:srgbClr val="1D3649"/>
                        </a:solidFill>
                        <a:latin typeface="IBM Plex Sans" charset="0"/>
                        <a:ea typeface="IBM Plex Sans" charset="0"/>
                        <a:cs typeface="IBM Plex Sans" charset="0"/>
                      </a:rPr>
                      <a:t>Environments</a:t>
                    </a:r>
                  </a:p>
                </p:txBody>
              </p:sp>
              <p:sp>
                <p:nvSpPr>
                  <p:cNvPr id="17" name="TextBox 16"/>
                  <p:cNvSpPr txBox="1"/>
                  <p:nvPr/>
                </p:nvSpPr>
                <p:spPr>
                  <a:xfrm>
                    <a:off x="8119413" y="460018"/>
                    <a:ext cx="63261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Prod </a:t>
                    </a:r>
                  </a:p>
                  <a:p>
                    <a:pPr algn="ctr"/>
                    <a:r>
                      <a:rPr lang="en-GB" sz="500" b="1" dirty="0">
                        <a:solidFill>
                          <a:srgbClr val="1D3649"/>
                        </a:solidFill>
                        <a:latin typeface="IBM Plex Sans" charset="0"/>
                        <a:ea typeface="IBM Plex Sans" charset="0"/>
                        <a:cs typeface="IBM Plex Sans" charset="0"/>
                      </a:rPr>
                      <a:t>Environment</a:t>
                    </a:r>
                  </a:p>
                </p:txBody>
              </p:sp>
            </p:grpSp>
            <p:sp>
              <p:nvSpPr>
                <p:cNvPr id="14" name="Rectangle 13"/>
                <p:cNvSpPr/>
                <p:nvPr/>
              </p:nvSpPr>
              <p:spPr>
                <a:xfrm>
                  <a:off x="8233864" y="184351"/>
                  <a:ext cx="484873"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11" name="Rectangle 10"/>
              <p:cNvSpPr/>
              <p:nvPr/>
            </p:nvSpPr>
            <p:spPr>
              <a:xfrm>
                <a:off x="5660113" y="136568"/>
                <a:ext cx="1224056"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cxnSp>
          <p:nvCxnSpPr>
            <p:cNvPr id="33" name="Straight Arrow Connector 32"/>
            <p:cNvCxnSpPr/>
            <p:nvPr/>
          </p:nvCxnSpPr>
          <p:spPr bwMode="auto">
            <a:xfrm flipV="1">
              <a:off x="8172962" y="462525"/>
              <a:ext cx="268853" cy="37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grpSp>
    </p:spTree>
    <p:extLst>
      <p:ext uri="{BB962C8B-B14F-4D97-AF65-F5344CB8AC3E}">
        <p14:creationId xmlns:p14="http://schemas.microsoft.com/office/powerpoint/2010/main" val="3130206573"/>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10.xml><?xml version="1.0" encoding="utf-8"?>
<a:theme xmlns:a="http://schemas.openxmlformats.org/drawingml/2006/main" name="3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4926B46E-0525-1E4A-A80D-11FC0FA0C3A0}"/>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E68EA592-0BA5-BB47-BFF8-081227C71F6F}"/>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32B93426-623A-3E4B-A4FC-A380B2922F52}"/>
    </a:ext>
  </a:extLst>
</a:theme>
</file>

<file path=ppt/theme/theme5.xml><?xml version="1.0" encoding="utf-8"?>
<a:theme xmlns:a="http://schemas.openxmlformats.org/drawingml/2006/main" name="1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6.xml><?xml version="1.0" encoding="utf-8"?>
<a:theme xmlns:a="http://schemas.openxmlformats.org/drawingml/2006/main" name="1_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7.xml><?xml version="1.0" encoding="utf-8"?>
<a:theme xmlns:a="http://schemas.openxmlformats.org/drawingml/2006/main" name="1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4926B46E-0525-1E4A-A80D-11FC0FA0C3A0}"/>
    </a:ext>
  </a:extLst>
</a:theme>
</file>

<file path=ppt/theme/theme8.xml><?xml version="1.0" encoding="utf-8"?>
<a:theme xmlns:a="http://schemas.openxmlformats.org/drawingml/2006/main" name="1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ppt/theme/theme9.xml><?xml version="1.0" encoding="utf-8"?>
<a:theme xmlns:a="http://schemas.openxmlformats.org/drawingml/2006/main" name="2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_Think_2018_Template" id="{DEDEDB99-4D94-7540-9AEC-C1D5D192657B}" vid="{0A8A2757-95C4-E74B-A761-C1301396D4C1}"/>
    </a:ext>
  </a:extLst>
</a:theme>
</file>

<file path=docProps/app.xml><?xml version="1.0" encoding="utf-8"?>
<Properties xmlns="http://schemas.openxmlformats.org/officeDocument/2006/extended-properties" xmlns:vt="http://schemas.openxmlformats.org/officeDocument/2006/docPropsVTypes">
  <Template>Presentation1_Think_2018_SpeakerPPT_npdosclaimer</Template>
  <TotalTime>5355</TotalTime>
  <Words>3249</Words>
  <Application>Microsoft Office PowerPoint</Application>
  <PresentationFormat>On-screen Show (16:9)</PresentationFormat>
  <Paragraphs>377</Paragraphs>
  <Slides>17</Slides>
  <Notes>13</Notes>
  <HiddenSlides>0</HiddenSlides>
  <MMClips>0</MMClips>
  <ScaleCrop>false</ScaleCrop>
  <HeadingPairs>
    <vt:vector size="6" baseType="variant">
      <vt:variant>
        <vt:lpstr>Fonts Used</vt:lpstr>
      </vt:variant>
      <vt:variant>
        <vt:i4>7</vt:i4>
      </vt:variant>
      <vt:variant>
        <vt:lpstr>Theme</vt:lpstr>
      </vt:variant>
      <vt:variant>
        <vt:i4>10</vt:i4>
      </vt:variant>
      <vt:variant>
        <vt:lpstr>Slide Titles</vt:lpstr>
      </vt:variant>
      <vt:variant>
        <vt:i4>17</vt:i4>
      </vt:variant>
    </vt:vector>
  </HeadingPairs>
  <TitlesOfParts>
    <vt:vector size="34" baseType="lpstr">
      <vt:lpstr>Apex New Book</vt:lpstr>
      <vt:lpstr>Apex New Medium</vt:lpstr>
      <vt:lpstr>Arial</vt:lpstr>
      <vt:lpstr>Calibri</vt:lpstr>
      <vt:lpstr>IBM Plex Sans</vt:lpstr>
      <vt:lpstr>IBM Plex Sans Light</vt:lpstr>
      <vt:lpstr>Wingdings</vt:lpstr>
      <vt:lpstr>blk_background_2017</vt:lpstr>
      <vt:lpstr>dk_blu_background_2017</vt:lpstr>
      <vt:lpstr>gry_background_2017</vt:lpstr>
      <vt:lpstr>wht_background_2017</vt:lpstr>
      <vt:lpstr>1_wht_background_2017</vt:lpstr>
      <vt:lpstr>1_gry_background_2017</vt:lpstr>
      <vt:lpstr>1_dk_blu_background_2017</vt:lpstr>
      <vt:lpstr>1_blk_background_2017</vt:lpstr>
      <vt:lpstr>2_blk_background_2017</vt:lpstr>
      <vt:lpstr>3_blk_background_2017</vt:lpstr>
      <vt:lpstr>     </vt:lpstr>
      <vt:lpstr>DevOps</vt:lpstr>
      <vt:lpstr>Comparison of Software Stack Current State - Mainframe vs Distributed</vt:lpstr>
      <vt:lpstr>End-state with IBM+Open Source</vt:lpstr>
      <vt:lpstr>End to End Strategy </vt:lpstr>
      <vt:lpstr>Modern Development Environment</vt:lpstr>
      <vt:lpstr>Why a modern Source Code Manager matters </vt:lpstr>
      <vt:lpstr>IBM Dependency Based Build (DBB)</vt:lpstr>
      <vt:lpstr>Shift Left Testing</vt:lpstr>
      <vt:lpstr>Unit Testing</vt:lpstr>
      <vt:lpstr>Functional/Regression Testing</vt:lpstr>
      <vt:lpstr>Test Environments</vt:lpstr>
      <vt:lpstr>Continuous Integration &amp; Deployment</vt:lpstr>
      <vt:lpstr>PowerPoint Presentation</vt:lpstr>
      <vt:lpstr>The Pipeline </vt:lpstr>
      <vt:lpstr>PowerPoint Presentation</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creator>Dasol Jung</dc:creator>
  <cp:lastModifiedBy>Nelson Lopez</cp:lastModifiedBy>
  <cp:revision>105</cp:revision>
  <cp:lastPrinted>2019-02-12T06:05:12Z</cp:lastPrinted>
  <dcterms:created xsi:type="dcterms:W3CDTF">2017-12-15T17:43:10Z</dcterms:created>
  <dcterms:modified xsi:type="dcterms:W3CDTF">2019-09-07T11:47:14Z</dcterms:modified>
</cp:coreProperties>
</file>